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256" r:id="rId2"/>
    <p:sldId id="502" r:id="rId3"/>
    <p:sldId id="461" r:id="rId4"/>
    <p:sldId id="462" r:id="rId5"/>
    <p:sldId id="505" r:id="rId6"/>
    <p:sldId id="348" r:id="rId7"/>
    <p:sldId id="441" r:id="rId8"/>
    <p:sldId id="506" r:id="rId9"/>
    <p:sldId id="452" r:id="rId10"/>
    <p:sldId id="459" r:id="rId11"/>
    <p:sldId id="460" r:id="rId12"/>
    <p:sldId id="457" r:id="rId13"/>
    <p:sldId id="458" r:id="rId14"/>
    <p:sldId id="507" r:id="rId15"/>
    <p:sldId id="443" r:id="rId16"/>
    <p:sldId id="442" r:id="rId17"/>
    <p:sldId id="399" r:id="rId18"/>
    <p:sldId id="535" r:id="rId19"/>
    <p:sldId id="486" r:id="rId20"/>
    <p:sldId id="496" r:id="rId21"/>
    <p:sldId id="447" r:id="rId22"/>
    <p:sldId id="508" r:id="rId23"/>
    <p:sldId id="509" r:id="rId24"/>
    <p:sldId id="510" r:id="rId25"/>
    <p:sldId id="511" r:id="rId26"/>
    <p:sldId id="512" r:id="rId27"/>
    <p:sldId id="520" r:id="rId28"/>
    <p:sldId id="513" r:id="rId29"/>
    <p:sldId id="514" r:id="rId30"/>
    <p:sldId id="515" r:id="rId31"/>
    <p:sldId id="516" r:id="rId32"/>
    <p:sldId id="517" r:id="rId33"/>
    <p:sldId id="518" r:id="rId34"/>
    <p:sldId id="519" r:id="rId35"/>
    <p:sldId id="449" r:id="rId36"/>
    <p:sldId id="495" r:id="rId37"/>
    <p:sldId id="521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491" r:id="rId48"/>
    <p:sldId id="536" r:id="rId49"/>
    <p:sldId id="537" r:id="rId50"/>
    <p:sldId id="538" r:id="rId51"/>
    <p:sldId id="539" r:id="rId52"/>
    <p:sldId id="540" r:id="rId53"/>
    <p:sldId id="541" r:id="rId54"/>
    <p:sldId id="542" r:id="rId55"/>
    <p:sldId id="543" r:id="rId56"/>
    <p:sldId id="544" r:id="rId57"/>
    <p:sldId id="545" r:id="rId58"/>
    <p:sldId id="546" r:id="rId59"/>
    <p:sldId id="500" r:id="rId60"/>
    <p:sldId id="501" r:id="rId61"/>
    <p:sldId id="333" r:id="rId62"/>
  </p:sldIdLst>
  <p:sldSz cx="18288000" cy="10287000"/>
  <p:notesSz cx="6858000" cy="9144000"/>
  <p:embeddedFontLst>
    <p:embeddedFont>
      <p:font typeface="Open Sans" charset="0"/>
      <p:regular r:id="rId64"/>
      <p:bold r:id="rId65"/>
      <p:italic r:id="rId66"/>
      <p:boldItalic r:id="rId67"/>
    </p:embeddedFont>
    <p:embeddedFont>
      <p:font typeface="Montserrat Bold" charset="0"/>
      <p:regular r:id="rId68"/>
    </p:embeddedFont>
    <p:embeddedFont>
      <p:font typeface="Times" pitchFamily="18" charset="0"/>
      <p:regular r:id="rId69"/>
      <p:bold r:id="rId70"/>
      <p:italic r:id="rId71"/>
      <p:boldItalic r:id="rId72"/>
    </p:embeddedFont>
    <p:embeddedFont>
      <p:font typeface="Anton" charset="0"/>
      <p:regular r:id="rId73"/>
    </p:embeddedFont>
    <p:embeddedFont>
      <p:font typeface="Verdana" pitchFamily="34" charset="0"/>
      <p:regular r:id="rId74"/>
      <p:bold r:id="rId75"/>
      <p:italic r:id="rId76"/>
      <p:boldItalic r:id="rId77"/>
    </p:embeddedFont>
    <p:embeddedFont>
      <p:font typeface="Calibri" pitchFamily="34" charset="0"/>
      <p:regular r:id="rId78"/>
      <p:bold r:id="rId79"/>
      <p:italic r:id="rId80"/>
      <p:boldItalic r:id="rId81"/>
    </p:embeddedFont>
    <p:embeddedFont>
      <p:font typeface="Tahoma" pitchFamily="34" charset="0"/>
      <p:regular r:id="rId82"/>
      <p:bold r:id="rId83"/>
    </p:embeddedFont>
    <p:embeddedFont>
      <p:font typeface="Cambria Math" pitchFamily="18" charset="0"/>
      <p:regular r:id="rId84"/>
    </p:embeddedFont>
    <p:embeddedFont>
      <p:font typeface="Aptos" charset="0"/>
      <p:regular r:id="rId85"/>
      <p:bold r:id="rId86"/>
      <p:italic r:id="rId87"/>
      <p:boldItalic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292" autoAdjust="0"/>
  </p:normalViewPr>
  <p:slideViewPr>
    <p:cSldViewPr>
      <p:cViewPr varScale="1">
        <p:scale>
          <a:sx n="51" d="100"/>
          <a:sy n="51" d="100"/>
        </p:scale>
        <p:origin x="-77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2CB33D-3C66-46BF-93DC-2E8BF0BE3E6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16D245-83A3-47A3-9B2B-573E05F31A8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State basic electrical safety rules</a:t>
          </a:r>
          <a:endParaRPr lang="en-US" sz="2800" b="0" dirty="0">
            <a:latin typeface="Verdana" pitchFamily="34" charset="0"/>
            <a:ea typeface="Verdana" pitchFamily="34" charset="0"/>
          </a:endParaRPr>
        </a:p>
      </dgm:t>
    </dgm:pt>
    <dgm:pt modelId="{D9F4C9AB-8341-4900-960D-113111FA2B07}" type="parTrans" cxnId="{EA0D6E22-39AE-4C42-851F-3733F99825FC}">
      <dgm:prSet/>
      <dgm:spPr/>
      <dgm:t>
        <a:bodyPr/>
        <a:lstStyle/>
        <a:p>
          <a:endParaRPr lang="en-US"/>
        </a:p>
      </dgm:t>
    </dgm:pt>
    <dgm:pt modelId="{A7C86354-BB05-4757-9D50-AF51BC90C9DA}" type="sibTrans" cxnId="{EA0D6E22-39AE-4C42-851F-3733F99825FC}">
      <dgm:prSet/>
      <dgm:spPr/>
      <dgm:t>
        <a:bodyPr/>
        <a:lstStyle/>
        <a:p>
          <a:endParaRPr lang="en-US"/>
        </a:p>
      </dgm:t>
    </dgm:pt>
    <dgm:pt modelId="{30F14167-7DA1-436E-8F09-E9D468DC9CF6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Define electrical quantities and ohm’s law</a:t>
          </a:r>
          <a:endParaRPr lang="en-US" sz="2800" b="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gm:t>
    </dgm:pt>
    <dgm:pt modelId="{009B4757-7333-4967-91B3-D77ACF63DC9A}" type="parTrans" cxnId="{67B1DB56-E452-4663-8FC5-D475C746098E}">
      <dgm:prSet/>
      <dgm:spPr/>
      <dgm:t>
        <a:bodyPr/>
        <a:lstStyle/>
        <a:p>
          <a:endParaRPr lang="en-US"/>
        </a:p>
      </dgm:t>
    </dgm:pt>
    <dgm:pt modelId="{35BB5339-DADA-4631-B9F4-4F83DCD02FFF}" type="sibTrans" cxnId="{67B1DB56-E452-4663-8FC5-D475C746098E}">
      <dgm:prSet/>
      <dgm:spPr/>
      <dgm:t>
        <a:bodyPr/>
        <a:lstStyle/>
        <a:p>
          <a:endParaRPr lang="en-US"/>
        </a:p>
      </dgm:t>
    </dgm:pt>
    <dgm:pt modelId="{5372D033-61C4-48CB-AE07-EE6511B61C3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Compute electrical values using ohm’s law formulas</a:t>
          </a:r>
          <a:endParaRPr lang="en-US" sz="2800" b="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gm:t>
    </dgm:pt>
    <dgm:pt modelId="{73AC2A4D-BAEB-41DA-932A-25FB0C24A092}" type="parTrans" cxnId="{B8BB0CA9-ADB5-4036-8B99-ACA4239CD8E6}">
      <dgm:prSet/>
      <dgm:spPr/>
      <dgm:t>
        <a:bodyPr/>
        <a:lstStyle/>
        <a:p>
          <a:endParaRPr lang="en-US"/>
        </a:p>
      </dgm:t>
    </dgm:pt>
    <dgm:pt modelId="{47B57C55-A687-4C60-9AC1-6895246ABB86}" type="sibTrans" cxnId="{B8BB0CA9-ADB5-4036-8B99-ACA4239CD8E6}">
      <dgm:prSet/>
      <dgm:spPr/>
      <dgm:t>
        <a:bodyPr/>
        <a:lstStyle/>
        <a:p>
          <a:endParaRPr lang="en-US"/>
        </a:p>
      </dgm:t>
    </dgm:pt>
    <dgm:pt modelId="{9CAA9513-4A93-4C43-B392-04732EF6E970}">
      <dgm:prSet custT="1"/>
      <dgm:spPr>
        <a:noFill/>
        <a:ln>
          <a:noFill/>
        </a:ln>
      </dgm:spPr>
      <dgm:t>
        <a:bodyPr/>
        <a:lstStyle/>
        <a:p>
          <a:r>
            <a:rPr lang="en-US" sz="2800" b="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Analyze and calculate different types of circuits</a:t>
          </a:r>
          <a:endParaRPr lang="en-US" sz="28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gm:t>
    </dgm:pt>
    <dgm:pt modelId="{08E57D9B-FDB8-4766-8D3C-8EE6B49D9A64}" type="parTrans" cxnId="{21630D74-5F18-4410-970B-2FECB953557A}">
      <dgm:prSet/>
      <dgm:spPr/>
      <dgm:t>
        <a:bodyPr/>
        <a:lstStyle/>
        <a:p>
          <a:endParaRPr lang="en-US"/>
        </a:p>
      </dgm:t>
    </dgm:pt>
    <dgm:pt modelId="{13FCB065-A925-4EF8-B83F-743D97A23FEF}" type="sibTrans" cxnId="{21630D74-5F18-4410-970B-2FECB953557A}">
      <dgm:prSet/>
      <dgm:spPr/>
      <dgm:t>
        <a:bodyPr/>
        <a:lstStyle/>
        <a:p>
          <a:endParaRPr lang="en-US"/>
        </a:p>
      </dgm:t>
    </dgm:pt>
    <dgm:pt modelId="{AB21840F-3F1C-4399-93C5-109976C4DE07}">
      <dgm:prSet custT="1"/>
      <dgm:spPr>
        <a:noFill/>
        <a:ln>
          <a:noFill/>
        </a:ln>
      </dgm:spPr>
      <dgm:t>
        <a:bodyPr/>
        <a:lstStyle/>
        <a:p>
          <a:r>
            <a:rPr lang="en-US" sz="28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Understand the importance of grounding and electrical protection</a:t>
          </a:r>
          <a:endParaRPr lang="en-US" sz="28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gm:t>
    </dgm:pt>
    <dgm:pt modelId="{8C2F8BCE-C195-41A9-BB21-CFA5D2D8FB07}" type="parTrans" cxnId="{A8527DA4-CF8B-4B05-8C77-49E3BE2052EB}">
      <dgm:prSet/>
      <dgm:spPr/>
      <dgm:t>
        <a:bodyPr/>
        <a:lstStyle/>
        <a:p>
          <a:endParaRPr lang="en-US"/>
        </a:p>
      </dgm:t>
    </dgm:pt>
    <dgm:pt modelId="{6DF64F22-A296-4945-A14A-B3C081C53FD0}" type="sibTrans" cxnId="{A8527DA4-CF8B-4B05-8C77-49E3BE2052EB}">
      <dgm:prSet/>
      <dgm:spPr/>
      <dgm:t>
        <a:bodyPr/>
        <a:lstStyle/>
        <a:p>
          <a:endParaRPr lang="en-US"/>
        </a:p>
      </dgm:t>
    </dgm:pt>
    <dgm:pt modelId="{2905D8E4-A62F-45C1-9E64-3B71C9F1B525}" type="pres">
      <dgm:prSet presAssocID="{6A2CB33D-3C66-46BF-93DC-2E8BF0BE3E6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93E95AE-5863-40DE-95B7-A13BF5127B51}" type="pres">
      <dgm:prSet presAssocID="{6A2CB33D-3C66-46BF-93DC-2E8BF0BE3E63}" presName="Name1" presStyleCnt="0"/>
      <dgm:spPr/>
    </dgm:pt>
    <dgm:pt modelId="{6719FAAC-4088-46CE-BB73-996E8898306B}" type="pres">
      <dgm:prSet presAssocID="{6A2CB33D-3C66-46BF-93DC-2E8BF0BE3E63}" presName="cycle" presStyleCnt="0"/>
      <dgm:spPr/>
    </dgm:pt>
    <dgm:pt modelId="{29EEF0F7-6F35-4A49-A2F4-8928D199E344}" type="pres">
      <dgm:prSet presAssocID="{6A2CB33D-3C66-46BF-93DC-2E8BF0BE3E63}" presName="srcNode" presStyleLbl="node1" presStyleIdx="0" presStyleCnt="5"/>
      <dgm:spPr/>
    </dgm:pt>
    <dgm:pt modelId="{A54A90A5-5740-4EB9-960C-880D670CC751}" type="pres">
      <dgm:prSet presAssocID="{6A2CB33D-3C66-46BF-93DC-2E8BF0BE3E63}" presName="conn" presStyleLbl="parChTrans1D2" presStyleIdx="0" presStyleCnt="1"/>
      <dgm:spPr/>
      <dgm:t>
        <a:bodyPr/>
        <a:lstStyle/>
        <a:p>
          <a:endParaRPr lang="en-US"/>
        </a:p>
      </dgm:t>
    </dgm:pt>
    <dgm:pt modelId="{AE3A8741-4CE7-4AA3-8FAD-5BF525FFFDB8}" type="pres">
      <dgm:prSet presAssocID="{6A2CB33D-3C66-46BF-93DC-2E8BF0BE3E63}" presName="extraNode" presStyleLbl="node1" presStyleIdx="0" presStyleCnt="5"/>
      <dgm:spPr/>
    </dgm:pt>
    <dgm:pt modelId="{CAAB2933-27E8-44BD-9081-B6DD25238B19}" type="pres">
      <dgm:prSet presAssocID="{6A2CB33D-3C66-46BF-93DC-2E8BF0BE3E63}" presName="dstNode" presStyleLbl="node1" presStyleIdx="0" presStyleCnt="5"/>
      <dgm:spPr/>
    </dgm:pt>
    <dgm:pt modelId="{C35A0E8A-3EE5-4C73-AA10-2C6C642991B1}" type="pres">
      <dgm:prSet presAssocID="{6916D245-83A3-47A3-9B2B-573E05F31A8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607680-BBF1-4C8F-9200-BD5969B74E15}" type="pres">
      <dgm:prSet presAssocID="{6916D245-83A3-47A3-9B2B-573E05F31A81}" presName="accent_1" presStyleCnt="0"/>
      <dgm:spPr/>
    </dgm:pt>
    <dgm:pt modelId="{C4547337-CFB6-49D8-AB69-6B18CC4390E7}" type="pres">
      <dgm:prSet presAssocID="{6916D245-83A3-47A3-9B2B-573E05F31A81}" presName="accentRepeatNode" presStyleLbl="solidFgAcc1" presStyleIdx="0" presStyleCnt="5"/>
      <dgm:spPr/>
    </dgm:pt>
    <dgm:pt modelId="{330C7BA5-AD89-461A-A9CB-4485A9933D0F}" type="pres">
      <dgm:prSet presAssocID="{30F14167-7DA1-436E-8F09-E9D468DC9CF6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2C6E4B-ACD9-4A62-8346-CCE2FDEAFF79}" type="pres">
      <dgm:prSet presAssocID="{30F14167-7DA1-436E-8F09-E9D468DC9CF6}" presName="accent_2" presStyleCnt="0"/>
      <dgm:spPr/>
    </dgm:pt>
    <dgm:pt modelId="{DAA2D6A2-9A13-413C-80CA-ED0AF23704AC}" type="pres">
      <dgm:prSet presAssocID="{30F14167-7DA1-436E-8F09-E9D468DC9CF6}" presName="accentRepeatNode" presStyleLbl="solidFgAcc1" presStyleIdx="1" presStyleCnt="5"/>
      <dgm:spPr/>
    </dgm:pt>
    <dgm:pt modelId="{2C4CB560-836C-4E5F-88AE-FB27D2DA5348}" type="pres">
      <dgm:prSet presAssocID="{5372D033-61C4-48CB-AE07-EE6511B61C3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11072B-5350-4486-8E01-05BF9EEEB5A3}" type="pres">
      <dgm:prSet presAssocID="{5372D033-61C4-48CB-AE07-EE6511B61C31}" presName="accent_3" presStyleCnt="0"/>
      <dgm:spPr/>
    </dgm:pt>
    <dgm:pt modelId="{0D983FFF-F6D6-4049-BD04-17127979EBB0}" type="pres">
      <dgm:prSet presAssocID="{5372D033-61C4-48CB-AE07-EE6511B61C31}" presName="accentRepeatNode" presStyleLbl="solidFgAcc1" presStyleIdx="2" presStyleCnt="5"/>
      <dgm:spPr/>
    </dgm:pt>
    <dgm:pt modelId="{D368EC84-9876-4270-8CCE-166387151E72}" type="pres">
      <dgm:prSet presAssocID="{9CAA9513-4A93-4C43-B392-04732EF6E970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3567F-BC57-46C3-94B3-1FFEE35903EC}" type="pres">
      <dgm:prSet presAssocID="{9CAA9513-4A93-4C43-B392-04732EF6E970}" presName="accent_4" presStyleCnt="0"/>
      <dgm:spPr/>
    </dgm:pt>
    <dgm:pt modelId="{60555ED3-8B9C-44B1-ABF0-BFB7012737EC}" type="pres">
      <dgm:prSet presAssocID="{9CAA9513-4A93-4C43-B392-04732EF6E970}" presName="accentRepeatNode" presStyleLbl="solidFgAcc1" presStyleIdx="3" presStyleCnt="5"/>
      <dgm:spPr/>
    </dgm:pt>
    <dgm:pt modelId="{DDE5C26D-B756-4B69-BEB4-44FBC9C16236}" type="pres">
      <dgm:prSet presAssocID="{AB21840F-3F1C-4399-93C5-109976C4DE07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EA3A3C-3794-4875-A823-F101EDDFC069}" type="pres">
      <dgm:prSet presAssocID="{AB21840F-3F1C-4399-93C5-109976C4DE07}" presName="accent_5" presStyleCnt="0"/>
      <dgm:spPr/>
    </dgm:pt>
    <dgm:pt modelId="{EDBC06AB-3F22-452C-8025-D5DDAEA9644D}" type="pres">
      <dgm:prSet presAssocID="{AB21840F-3F1C-4399-93C5-109976C4DE07}" presName="accentRepeatNode" presStyleLbl="solidFgAcc1" presStyleIdx="4" presStyleCnt="5"/>
      <dgm:spPr/>
    </dgm:pt>
  </dgm:ptLst>
  <dgm:cxnLst>
    <dgm:cxn modelId="{67B1DB56-E452-4663-8FC5-D475C746098E}" srcId="{6A2CB33D-3C66-46BF-93DC-2E8BF0BE3E63}" destId="{30F14167-7DA1-436E-8F09-E9D468DC9CF6}" srcOrd="1" destOrd="0" parTransId="{009B4757-7333-4967-91B3-D77ACF63DC9A}" sibTransId="{35BB5339-DADA-4631-B9F4-4F83DCD02FFF}"/>
    <dgm:cxn modelId="{D4FA252C-0114-4C9D-9461-0E2417565388}" type="presOf" srcId="{9CAA9513-4A93-4C43-B392-04732EF6E970}" destId="{D368EC84-9876-4270-8CCE-166387151E72}" srcOrd="0" destOrd="0" presId="urn:microsoft.com/office/officeart/2008/layout/VerticalCurvedList"/>
    <dgm:cxn modelId="{21630D74-5F18-4410-970B-2FECB953557A}" srcId="{6A2CB33D-3C66-46BF-93DC-2E8BF0BE3E63}" destId="{9CAA9513-4A93-4C43-B392-04732EF6E970}" srcOrd="3" destOrd="0" parTransId="{08E57D9B-FDB8-4766-8D3C-8EE6B49D9A64}" sibTransId="{13FCB065-A925-4EF8-B83F-743D97A23FEF}"/>
    <dgm:cxn modelId="{159AE8C5-2670-4925-A229-3CE36040B559}" type="presOf" srcId="{6A2CB33D-3C66-46BF-93DC-2E8BF0BE3E63}" destId="{2905D8E4-A62F-45C1-9E64-3B71C9F1B525}" srcOrd="0" destOrd="0" presId="urn:microsoft.com/office/officeart/2008/layout/VerticalCurvedList"/>
    <dgm:cxn modelId="{944649F7-D695-487F-9016-D98599F7C70A}" type="presOf" srcId="{AB21840F-3F1C-4399-93C5-109976C4DE07}" destId="{DDE5C26D-B756-4B69-BEB4-44FBC9C16236}" srcOrd="0" destOrd="0" presId="urn:microsoft.com/office/officeart/2008/layout/VerticalCurvedList"/>
    <dgm:cxn modelId="{EA0D6E22-39AE-4C42-851F-3733F99825FC}" srcId="{6A2CB33D-3C66-46BF-93DC-2E8BF0BE3E63}" destId="{6916D245-83A3-47A3-9B2B-573E05F31A81}" srcOrd="0" destOrd="0" parTransId="{D9F4C9AB-8341-4900-960D-113111FA2B07}" sibTransId="{A7C86354-BB05-4757-9D50-AF51BC90C9DA}"/>
    <dgm:cxn modelId="{A8527DA4-CF8B-4B05-8C77-49E3BE2052EB}" srcId="{6A2CB33D-3C66-46BF-93DC-2E8BF0BE3E63}" destId="{AB21840F-3F1C-4399-93C5-109976C4DE07}" srcOrd="4" destOrd="0" parTransId="{8C2F8BCE-C195-41A9-BB21-CFA5D2D8FB07}" sibTransId="{6DF64F22-A296-4945-A14A-B3C081C53FD0}"/>
    <dgm:cxn modelId="{3AA7F17C-6C25-469D-AB1C-EF6250C40BB1}" type="presOf" srcId="{A7C86354-BB05-4757-9D50-AF51BC90C9DA}" destId="{A54A90A5-5740-4EB9-960C-880D670CC751}" srcOrd="0" destOrd="0" presId="urn:microsoft.com/office/officeart/2008/layout/VerticalCurvedList"/>
    <dgm:cxn modelId="{33D03380-0DA4-4CD1-A4DB-C819507DABAD}" type="presOf" srcId="{6916D245-83A3-47A3-9B2B-573E05F31A81}" destId="{C35A0E8A-3EE5-4C73-AA10-2C6C642991B1}" srcOrd="0" destOrd="0" presId="urn:microsoft.com/office/officeart/2008/layout/VerticalCurvedList"/>
    <dgm:cxn modelId="{B8BB0CA9-ADB5-4036-8B99-ACA4239CD8E6}" srcId="{6A2CB33D-3C66-46BF-93DC-2E8BF0BE3E63}" destId="{5372D033-61C4-48CB-AE07-EE6511B61C31}" srcOrd="2" destOrd="0" parTransId="{73AC2A4D-BAEB-41DA-932A-25FB0C24A092}" sibTransId="{47B57C55-A687-4C60-9AC1-6895246ABB86}"/>
    <dgm:cxn modelId="{BF682083-044C-40F5-A51F-74D5BCCCC794}" type="presOf" srcId="{5372D033-61C4-48CB-AE07-EE6511B61C31}" destId="{2C4CB560-836C-4E5F-88AE-FB27D2DA5348}" srcOrd="0" destOrd="0" presId="urn:microsoft.com/office/officeart/2008/layout/VerticalCurvedList"/>
    <dgm:cxn modelId="{B0A42EF1-8D31-43DD-ADBD-34FF3452FF27}" type="presOf" srcId="{30F14167-7DA1-436E-8F09-E9D468DC9CF6}" destId="{330C7BA5-AD89-461A-A9CB-4485A9933D0F}" srcOrd="0" destOrd="0" presId="urn:microsoft.com/office/officeart/2008/layout/VerticalCurvedList"/>
    <dgm:cxn modelId="{C002B45C-4171-431C-B9A4-22F68625B111}" type="presParOf" srcId="{2905D8E4-A62F-45C1-9E64-3B71C9F1B525}" destId="{293E95AE-5863-40DE-95B7-A13BF5127B51}" srcOrd="0" destOrd="0" presId="urn:microsoft.com/office/officeart/2008/layout/VerticalCurvedList"/>
    <dgm:cxn modelId="{DDE9A57B-6E34-42D9-A784-A0A00A501259}" type="presParOf" srcId="{293E95AE-5863-40DE-95B7-A13BF5127B51}" destId="{6719FAAC-4088-46CE-BB73-996E8898306B}" srcOrd="0" destOrd="0" presId="urn:microsoft.com/office/officeart/2008/layout/VerticalCurvedList"/>
    <dgm:cxn modelId="{B447B94E-A8F2-439D-BF8F-5C1C4CB7124F}" type="presParOf" srcId="{6719FAAC-4088-46CE-BB73-996E8898306B}" destId="{29EEF0F7-6F35-4A49-A2F4-8928D199E344}" srcOrd="0" destOrd="0" presId="urn:microsoft.com/office/officeart/2008/layout/VerticalCurvedList"/>
    <dgm:cxn modelId="{B881C15C-3CE0-464D-AF33-39E459A165C5}" type="presParOf" srcId="{6719FAAC-4088-46CE-BB73-996E8898306B}" destId="{A54A90A5-5740-4EB9-960C-880D670CC751}" srcOrd="1" destOrd="0" presId="urn:microsoft.com/office/officeart/2008/layout/VerticalCurvedList"/>
    <dgm:cxn modelId="{04AA820C-E857-473F-A72A-F0400D32BC9B}" type="presParOf" srcId="{6719FAAC-4088-46CE-BB73-996E8898306B}" destId="{AE3A8741-4CE7-4AA3-8FAD-5BF525FFFDB8}" srcOrd="2" destOrd="0" presId="urn:microsoft.com/office/officeart/2008/layout/VerticalCurvedList"/>
    <dgm:cxn modelId="{877C4EE9-52C6-4E07-B723-04D49D79C3A3}" type="presParOf" srcId="{6719FAAC-4088-46CE-BB73-996E8898306B}" destId="{CAAB2933-27E8-44BD-9081-B6DD25238B19}" srcOrd="3" destOrd="0" presId="urn:microsoft.com/office/officeart/2008/layout/VerticalCurvedList"/>
    <dgm:cxn modelId="{B77C7AA0-BF8D-4728-B9B1-272CAD61F9E1}" type="presParOf" srcId="{293E95AE-5863-40DE-95B7-A13BF5127B51}" destId="{C35A0E8A-3EE5-4C73-AA10-2C6C642991B1}" srcOrd="1" destOrd="0" presId="urn:microsoft.com/office/officeart/2008/layout/VerticalCurvedList"/>
    <dgm:cxn modelId="{77A7E027-B4C2-428B-9191-2F8A93AEF460}" type="presParOf" srcId="{293E95AE-5863-40DE-95B7-A13BF5127B51}" destId="{CC607680-BBF1-4C8F-9200-BD5969B74E15}" srcOrd="2" destOrd="0" presId="urn:microsoft.com/office/officeart/2008/layout/VerticalCurvedList"/>
    <dgm:cxn modelId="{C7604A69-68A3-4977-9428-BD7187393897}" type="presParOf" srcId="{CC607680-BBF1-4C8F-9200-BD5969B74E15}" destId="{C4547337-CFB6-49D8-AB69-6B18CC4390E7}" srcOrd="0" destOrd="0" presId="urn:microsoft.com/office/officeart/2008/layout/VerticalCurvedList"/>
    <dgm:cxn modelId="{7FF5F902-44BC-40CE-B05C-CE5EA9AB29E9}" type="presParOf" srcId="{293E95AE-5863-40DE-95B7-A13BF5127B51}" destId="{330C7BA5-AD89-461A-A9CB-4485A9933D0F}" srcOrd="3" destOrd="0" presId="urn:microsoft.com/office/officeart/2008/layout/VerticalCurvedList"/>
    <dgm:cxn modelId="{1C3CC0A2-C396-432F-AF5F-1F84E29BF135}" type="presParOf" srcId="{293E95AE-5863-40DE-95B7-A13BF5127B51}" destId="{882C6E4B-ACD9-4A62-8346-CCE2FDEAFF79}" srcOrd="4" destOrd="0" presId="urn:microsoft.com/office/officeart/2008/layout/VerticalCurvedList"/>
    <dgm:cxn modelId="{3C96F44E-08C1-4434-A3A9-4EC48F77B630}" type="presParOf" srcId="{882C6E4B-ACD9-4A62-8346-CCE2FDEAFF79}" destId="{DAA2D6A2-9A13-413C-80CA-ED0AF23704AC}" srcOrd="0" destOrd="0" presId="urn:microsoft.com/office/officeart/2008/layout/VerticalCurvedList"/>
    <dgm:cxn modelId="{87244550-8CBB-4A09-9CA2-1DA82304AC56}" type="presParOf" srcId="{293E95AE-5863-40DE-95B7-A13BF5127B51}" destId="{2C4CB560-836C-4E5F-88AE-FB27D2DA5348}" srcOrd="5" destOrd="0" presId="urn:microsoft.com/office/officeart/2008/layout/VerticalCurvedList"/>
    <dgm:cxn modelId="{DEF28B7D-4DFD-408E-96BA-B75763DDC585}" type="presParOf" srcId="{293E95AE-5863-40DE-95B7-A13BF5127B51}" destId="{8411072B-5350-4486-8E01-05BF9EEEB5A3}" srcOrd="6" destOrd="0" presId="urn:microsoft.com/office/officeart/2008/layout/VerticalCurvedList"/>
    <dgm:cxn modelId="{1CFFBBEB-67AA-4CA5-BB9D-BE112ADBA204}" type="presParOf" srcId="{8411072B-5350-4486-8E01-05BF9EEEB5A3}" destId="{0D983FFF-F6D6-4049-BD04-17127979EBB0}" srcOrd="0" destOrd="0" presId="urn:microsoft.com/office/officeart/2008/layout/VerticalCurvedList"/>
    <dgm:cxn modelId="{7CF1F588-5FEA-4DD2-9C65-AF4023F15B43}" type="presParOf" srcId="{293E95AE-5863-40DE-95B7-A13BF5127B51}" destId="{D368EC84-9876-4270-8CCE-166387151E72}" srcOrd="7" destOrd="0" presId="urn:microsoft.com/office/officeart/2008/layout/VerticalCurvedList"/>
    <dgm:cxn modelId="{6B656C3C-64C1-455F-A4CE-2D6BAA37BDC2}" type="presParOf" srcId="{293E95AE-5863-40DE-95B7-A13BF5127B51}" destId="{3043567F-BC57-46C3-94B3-1FFEE35903EC}" srcOrd="8" destOrd="0" presId="urn:microsoft.com/office/officeart/2008/layout/VerticalCurvedList"/>
    <dgm:cxn modelId="{BF5E00E4-2227-49E0-9227-2E944BD75C56}" type="presParOf" srcId="{3043567F-BC57-46C3-94B3-1FFEE35903EC}" destId="{60555ED3-8B9C-44B1-ABF0-BFB7012737EC}" srcOrd="0" destOrd="0" presId="urn:microsoft.com/office/officeart/2008/layout/VerticalCurvedList"/>
    <dgm:cxn modelId="{0A3EB1B3-3480-439D-A9B6-6B81F2167C09}" type="presParOf" srcId="{293E95AE-5863-40DE-95B7-A13BF5127B51}" destId="{DDE5C26D-B756-4B69-BEB4-44FBC9C16236}" srcOrd="9" destOrd="0" presId="urn:microsoft.com/office/officeart/2008/layout/VerticalCurvedList"/>
    <dgm:cxn modelId="{7BC97CF3-C3A8-405D-8616-5FFF3E002397}" type="presParOf" srcId="{293E95AE-5863-40DE-95B7-A13BF5127B51}" destId="{18EA3A3C-3794-4875-A823-F101EDDFC069}" srcOrd="10" destOrd="0" presId="urn:microsoft.com/office/officeart/2008/layout/VerticalCurvedList"/>
    <dgm:cxn modelId="{912C0293-62DF-44D1-B8AC-D775C0AAD197}" type="presParOf" srcId="{18EA3A3C-3794-4875-A823-F101EDDFC069}" destId="{EDBC06AB-3F22-452C-8025-D5DDAEA9644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A90A5-5740-4EB9-960C-880D670CC751}">
      <dsp:nvSpPr>
        <dsp:cNvPr id="0" name=""/>
        <dsp:cNvSpPr/>
      </dsp:nvSpPr>
      <dsp:spPr>
        <a:xfrm>
          <a:off x="-5858768" y="-896635"/>
          <a:ext cx="6974870" cy="6974870"/>
        </a:xfrm>
        <a:prstGeom prst="blockArc">
          <a:avLst>
            <a:gd name="adj1" fmla="val 18900000"/>
            <a:gd name="adj2" fmla="val 2700000"/>
            <a:gd name="adj3" fmla="val 31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A0E8A-3EE5-4C73-AA10-2C6C642991B1}">
      <dsp:nvSpPr>
        <dsp:cNvPr id="0" name=""/>
        <dsp:cNvSpPr/>
      </dsp:nvSpPr>
      <dsp:spPr>
        <a:xfrm>
          <a:off x="487811" y="323746"/>
          <a:ext cx="13155351" cy="64790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27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State basic electrical safety rules</a:t>
          </a:r>
          <a:endParaRPr lang="en-US" sz="2800" b="0" kern="1200" dirty="0">
            <a:latin typeface="Verdana" pitchFamily="34" charset="0"/>
            <a:ea typeface="Verdana" pitchFamily="34" charset="0"/>
          </a:endParaRPr>
        </a:p>
      </dsp:txBody>
      <dsp:txXfrm>
        <a:off x="487811" y="323746"/>
        <a:ext cx="13155351" cy="647907"/>
      </dsp:txXfrm>
    </dsp:sp>
    <dsp:sp modelId="{C4547337-CFB6-49D8-AB69-6B18CC4390E7}">
      <dsp:nvSpPr>
        <dsp:cNvPr id="0" name=""/>
        <dsp:cNvSpPr/>
      </dsp:nvSpPr>
      <dsp:spPr>
        <a:xfrm>
          <a:off x="82869" y="242757"/>
          <a:ext cx="809884" cy="809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C7BA5-AD89-461A-A9CB-4485A9933D0F}">
      <dsp:nvSpPr>
        <dsp:cNvPr id="0" name=""/>
        <dsp:cNvSpPr/>
      </dsp:nvSpPr>
      <dsp:spPr>
        <a:xfrm>
          <a:off x="952082" y="1295296"/>
          <a:ext cx="12691080" cy="64790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27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Define electrical quantities and ohm’s law</a:t>
          </a:r>
          <a:endParaRPr lang="en-US" sz="2800" b="0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sp:txBody>
      <dsp:txXfrm>
        <a:off x="952082" y="1295296"/>
        <a:ext cx="12691080" cy="647907"/>
      </dsp:txXfrm>
    </dsp:sp>
    <dsp:sp modelId="{DAA2D6A2-9A13-413C-80CA-ED0AF23704AC}">
      <dsp:nvSpPr>
        <dsp:cNvPr id="0" name=""/>
        <dsp:cNvSpPr/>
      </dsp:nvSpPr>
      <dsp:spPr>
        <a:xfrm>
          <a:off x="547140" y="1214307"/>
          <a:ext cx="809884" cy="809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4CB560-836C-4E5F-88AE-FB27D2DA5348}">
      <dsp:nvSpPr>
        <dsp:cNvPr id="0" name=""/>
        <dsp:cNvSpPr/>
      </dsp:nvSpPr>
      <dsp:spPr>
        <a:xfrm>
          <a:off x="1094576" y="2266846"/>
          <a:ext cx="12548586" cy="64790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27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Compute electrical values using ohm’s law formulas</a:t>
          </a:r>
          <a:endParaRPr lang="en-US" sz="2800" b="0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sp:txBody>
      <dsp:txXfrm>
        <a:off x="1094576" y="2266846"/>
        <a:ext cx="12548586" cy="647907"/>
      </dsp:txXfrm>
    </dsp:sp>
    <dsp:sp modelId="{0D983FFF-F6D6-4049-BD04-17127979EBB0}">
      <dsp:nvSpPr>
        <dsp:cNvPr id="0" name=""/>
        <dsp:cNvSpPr/>
      </dsp:nvSpPr>
      <dsp:spPr>
        <a:xfrm>
          <a:off x="689634" y="2185857"/>
          <a:ext cx="809884" cy="809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8EC84-9876-4270-8CCE-166387151E72}">
      <dsp:nvSpPr>
        <dsp:cNvPr id="0" name=""/>
        <dsp:cNvSpPr/>
      </dsp:nvSpPr>
      <dsp:spPr>
        <a:xfrm>
          <a:off x="952082" y="3238396"/>
          <a:ext cx="12691080" cy="64790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27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Analyze and calculate different types of circuits</a:t>
          </a:r>
          <a:endParaRPr lang="en-US" sz="2800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sp:txBody>
      <dsp:txXfrm>
        <a:off x="952082" y="3238396"/>
        <a:ext cx="12691080" cy="647907"/>
      </dsp:txXfrm>
    </dsp:sp>
    <dsp:sp modelId="{60555ED3-8B9C-44B1-ABF0-BFB7012737EC}">
      <dsp:nvSpPr>
        <dsp:cNvPr id="0" name=""/>
        <dsp:cNvSpPr/>
      </dsp:nvSpPr>
      <dsp:spPr>
        <a:xfrm>
          <a:off x="547140" y="3157407"/>
          <a:ext cx="809884" cy="809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5C26D-B756-4B69-BEB4-44FBC9C16236}">
      <dsp:nvSpPr>
        <dsp:cNvPr id="0" name=""/>
        <dsp:cNvSpPr/>
      </dsp:nvSpPr>
      <dsp:spPr>
        <a:xfrm>
          <a:off x="487811" y="4209946"/>
          <a:ext cx="13155351" cy="64790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276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Tahoma" pitchFamily="34" charset="0"/>
            </a:rPr>
            <a:t>Understand the importance of grounding and electrical protection</a:t>
          </a:r>
          <a:endParaRPr lang="en-US" sz="2800" kern="1200" dirty="0">
            <a:solidFill>
              <a:schemeClr val="tx1"/>
            </a:solidFill>
            <a:latin typeface="Verdana" pitchFamily="34" charset="0"/>
            <a:ea typeface="Verdana" pitchFamily="34" charset="0"/>
            <a:cs typeface="Tahoma" pitchFamily="34" charset="0"/>
          </a:endParaRPr>
        </a:p>
      </dsp:txBody>
      <dsp:txXfrm>
        <a:off x="487811" y="4209946"/>
        <a:ext cx="13155351" cy="647907"/>
      </dsp:txXfrm>
    </dsp:sp>
    <dsp:sp modelId="{EDBC06AB-3F22-452C-8025-D5DDAEA9644D}">
      <dsp:nvSpPr>
        <dsp:cNvPr id="0" name=""/>
        <dsp:cNvSpPr/>
      </dsp:nvSpPr>
      <dsp:spPr>
        <a:xfrm>
          <a:off x="82869" y="4128957"/>
          <a:ext cx="809884" cy="8098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F27C3-9F5C-41DF-922E-7BDB0C7E2B6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D467B-6443-45CC-810E-B48490B46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322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D467B-6443-45CC-810E-B48490B46E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11" Type="http://schemas.microsoft.com/office/2007/relationships/hdphoto" Target="../media/hdphoto1.wdp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3.wdp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.png"/><Relationship Id="rId7" Type="http://schemas.openxmlformats.org/officeDocument/2006/relationships/image" Target="../media/image89.sv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9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756274"/>
            <a:ext cx="18288000" cy="11043273"/>
            <a:chOff x="0" y="0"/>
            <a:chExt cx="4816593" cy="2592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592675"/>
            </a:xfrm>
            <a:custGeom>
              <a:avLst/>
              <a:gdLst/>
              <a:ahLst/>
              <a:cxnLst/>
              <a:rect l="l" t="t" r="r" b="b"/>
              <a:pathLst>
                <a:path w="4816592" h="2592675">
                  <a:moveTo>
                    <a:pt x="0" y="0"/>
                  </a:moveTo>
                  <a:lnTo>
                    <a:pt x="4816592" y="0"/>
                  </a:lnTo>
                  <a:lnTo>
                    <a:pt x="4816592" y="2592675"/>
                  </a:lnTo>
                  <a:lnTo>
                    <a:pt x="0" y="2592675"/>
                  </a:lnTo>
                  <a:close/>
                </a:path>
              </a:pathLst>
            </a:custGeom>
            <a:solidFill>
              <a:srgbClr val="1C294D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6307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54629"/>
            <a:ext cx="7562336" cy="8799810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65395" y="643075"/>
            <a:ext cx="6774645" cy="7822916"/>
            <a:chOff x="0" y="0"/>
            <a:chExt cx="54991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26982" r="-2698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49821" y="6457079"/>
            <a:ext cx="6445290" cy="1019185"/>
            <a:chOff x="0" y="0"/>
            <a:chExt cx="1697525" cy="2684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97525" cy="268427"/>
            </a:xfrm>
            <a:custGeom>
              <a:avLst/>
              <a:gdLst/>
              <a:ahLst/>
              <a:cxnLst/>
              <a:rect l="l" t="t" r="r" b="b"/>
              <a:pathLst>
                <a:path w="1697525" h="268427">
                  <a:moveTo>
                    <a:pt x="0" y="0"/>
                  </a:moveTo>
                  <a:lnTo>
                    <a:pt x="1697525" y="0"/>
                  </a:lnTo>
                  <a:lnTo>
                    <a:pt x="1697525" y="268427"/>
                  </a:lnTo>
                  <a:lnTo>
                    <a:pt x="0" y="268427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697525" cy="3065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4370" y="12793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60" y="0"/>
                </a:lnTo>
                <a:lnTo>
                  <a:pt x="1701060" y="1701059"/>
                </a:lnTo>
                <a:lnTo>
                  <a:pt x="0" y="17010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5"/>
          <p:cNvSpPr txBox="1"/>
          <p:nvPr/>
        </p:nvSpPr>
        <p:spPr>
          <a:xfrm>
            <a:off x="9849821" y="3273705"/>
            <a:ext cx="8243560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20"/>
              </a:lnSpc>
            </a:pPr>
            <a:r>
              <a:rPr lang="en-US" sz="7000" dirty="0" smtClean="0">
                <a:solidFill>
                  <a:srgbClr val="FFFFFF"/>
                </a:solidFill>
                <a:latin typeface="Anton"/>
              </a:rPr>
              <a:t>BASIC ELECTRICAL THEORY AND PRINCIPLES</a:t>
            </a:r>
            <a:endParaRPr lang="en-US" sz="7000" dirty="0">
              <a:solidFill>
                <a:srgbClr val="FFFFFF"/>
              </a:solidFill>
              <a:latin typeface="Anto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49821" y="2267329"/>
            <a:ext cx="4747320" cy="558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4"/>
              </a:lnSpc>
            </a:pPr>
            <a:r>
              <a:rPr lang="en-US" sz="2499" spc="1154" dirty="0">
                <a:solidFill>
                  <a:srgbClr val="FFFFFF"/>
                </a:solidFill>
                <a:latin typeface="Montserrat Bold"/>
              </a:rPr>
              <a:t>PRESENTATION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49821" y="6704734"/>
            <a:ext cx="635826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24"/>
              </a:lnSpc>
            </a:pPr>
            <a:r>
              <a:rPr lang="en-US" sz="2499" spc="117" dirty="0">
                <a:solidFill>
                  <a:srgbClr val="000000"/>
                </a:solidFill>
                <a:latin typeface="Montserrat Bold"/>
              </a:rPr>
              <a:t>TRILOGIX TRAINING INSTITUTE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SYMBOLS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4" descr="C02Se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34"/>
          <a:stretch>
            <a:fillRect/>
          </a:stretch>
        </p:blipFill>
        <p:spPr bwMode="auto">
          <a:xfrm>
            <a:off x="3810000" y="2400300"/>
            <a:ext cx="1324283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400" dirty="0" smtClean="0"/>
              <a:t>CIRCUIT SYMBOLS</a:t>
            </a:r>
            <a:endParaRPr lang="en-US" sz="4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4" descr="C02Se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7"/>
          <a:stretch>
            <a:fillRect/>
          </a:stretch>
        </p:blipFill>
        <p:spPr bwMode="auto">
          <a:xfrm>
            <a:off x="3429000" y="2247900"/>
            <a:ext cx="1373124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1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OHM’S LAW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121276" y="8959850"/>
            <a:ext cx="1973262" cy="75565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121276" y="8023225"/>
            <a:ext cx="1973262" cy="75565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5121276" y="7088188"/>
            <a:ext cx="1973262" cy="755650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99CCFF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3657600" y="2171700"/>
            <a:ext cx="13377234" cy="14398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“The </a:t>
            </a:r>
            <a:r>
              <a:rPr lang="en-GB" altLang="en-US" sz="28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</a:rPr>
              <a:t>current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flowing in a conductor is directly proportional to the applied </a:t>
            </a:r>
            <a:r>
              <a:rPr lang="en-GB" altLang="en-US" sz="2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voltage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(V )and inversely proportional to its </a:t>
            </a:r>
            <a:r>
              <a:rPr lang="en-GB" altLang="en-US" sz="2800" b="1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resistance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(R).”</a:t>
            </a:r>
          </a:p>
          <a:p>
            <a:pPr algn="just">
              <a:lnSpc>
                <a:spcPct val="150000"/>
              </a:lnSpc>
            </a:pPr>
            <a:endParaRPr lang="en-GB" altLang="en-US" sz="2800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189538" y="9002316"/>
            <a:ext cx="1905000" cy="656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3200" dirty="0" smtClean="0">
                <a:latin typeface="Verdana" pitchFamily="34" charset="0"/>
                <a:ea typeface="Verdana" pitchFamily="34" charset="0"/>
              </a:rPr>
              <a:t>R </a:t>
            </a:r>
            <a:r>
              <a:rPr lang="en-GB" altLang="en-US" sz="3200" dirty="0">
                <a:latin typeface="Verdana" pitchFamily="34" charset="0"/>
                <a:ea typeface="Verdana" pitchFamily="34" charset="0"/>
              </a:rPr>
              <a:t>= V/I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Char char="§"/>
            </a:pPr>
            <a:endParaRPr lang="en-GB" altLang="en-US" sz="32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5265738" y="7144544"/>
            <a:ext cx="173477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GB" altLang="en-US" sz="3200" dirty="0">
                <a:latin typeface="Verdana" pitchFamily="34" charset="0"/>
                <a:ea typeface="Verdana" pitchFamily="34" charset="0"/>
              </a:rPr>
              <a:t>I = V/R</a:t>
            </a: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3864769"/>
            <a:ext cx="7121893" cy="4914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4360475" y="3651368"/>
            <a:ext cx="3533357" cy="2952695"/>
            <a:chOff x="4041070" y="4776787"/>
            <a:chExt cx="2141538" cy="1855788"/>
          </a:xfrm>
        </p:grpSpPr>
        <p:pic>
          <p:nvPicPr>
            <p:cNvPr id="14" name="Picture 5" descr="C02NF0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070" y="4776787"/>
              <a:ext cx="2141538" cy="185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Straight Connector 2"/>
            <p:cNvCxnSpPr/>
            <p:nvPr/>
          </p:nvCxnSpPr>
          <p:spPr>
            <a:xfrm>
              <a:off x="4543558" y="5875274"/>
              <a:ext cx="113656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111839" y="5875274"/>
              <a:ext cx="0" cy="7113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189538" y="8135144"/>
            <a:ext cx="2963862" cy="69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3200" dirty="0" smtClean="0">
                <a:latin typeface="Verdana" pitchFamily="34" charset="0"/>
                <a:ea typeface="Verdana" pitchFamily="34" charset="0"/>
              </a:rPr>
              <a:t>V </a:t>
            </a:r>
            <a:r>
              <a:rPr lang="en-GB" altLang="en-US" sz="3200" dirty="0">
                <a:latin typeface="Verdana" pitchFamily="34" charset="0"/>
                <a:ea typeface="Verdana" pitchFamily="34" charset="0"/>
              </a:rPr>
              <a:t>= </a:t>
            </a:r>
            <a:r>
              <a:rPr lang="en-GB" altLang="en-US" sz="3200" dirty="0" smtClean="0">
                <a:latin typeface="Verdana" pitchFamily="34" charset="0"/>
                <a:ea typeface="Verdana" pitchFamily="34" charset="0"/>
              </a:rPr>
              <a:t>IR</a:t>
            </a:r>
            <a:endParaRPr lang="en-GB" altLang="en-US" sz="32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9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324098"/>
            <a:ext cx="6397256" cy="484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8616" y="2324100"/>
            <a:ext cx="6096924" cy="484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404166" y="8267700"/>
                <a:ext cx="4116448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I</m:t>
                      </m:r>
                      <m:r>
                        <a:rPr lang="en-US" sz="2800" b="0" i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V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R</m:t>
                          </m:r>
                        </m:den>
                      </m:f>
                      <m:r>
                        <a:rPr lang="en-US" sz="2800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/>
                            </a:rPr>
                            <m:t>24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V</m:t>
                          </m:r>
                          <m:r>
                            <a:rPr lang="en-US" sz="2800" b="0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/>
                            </a:rPr>
                            <m:t>100 </m:t>
                          </m:r>
                          <m:r>
                            <m:rPr>
                              <m:sty m:val="p"/>
                            </m:rPr>
                            <a:rPr lang="el-GR" sz="2800" b="0" i="0" smtClean="0">
                              <a:latin typeface="Cambria Math"/>
                            </a:rPr>
                            <m:t>Ω</m:t>
                          </m:r>
                        </m:den>
                      </m:f>
                      <m:r>
                        <a:rPr lang="en-US" sz="2800" b="0"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𝟐𝟒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𝐀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166" y="8267700"/>
                <a:ext cx="4116448" cy="9017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8077200" y="7581900"/>
            <a:ext cx="2466557" cy="2002469"/>
            <a:chOff x="4041070" y="4776787"/>
            <a:chExt cx="2141538" cy="1855788"/>
          </a:xfrm>
        </p:grpSpPr>
        <p:pic>
          <p:nvPicPr>
            <p:cNvPr id="12" name="Picture 5" descr="C02NF0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070" y="4776787"/>
              <a:ext cx="2141538" cy="185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4543558" y="5875274"/>
              <a:ext cx="1136561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111839" y="5875274"/>
              <a:ext cx="0" cy="711326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3505200" y="7528149"/>
            <a:ext cx="21336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 smtClean="0"/>
              <a:t>Solution:</a:t>
            </a:r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OHM’S LAW: EXAMPLE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34000" y="3695700"/>
            <a:ext cx="190500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219700" y="3928833"/>
            <a:ext cx="25527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400" b="1" dirty="0" smtClean="0">
                <a:latin typeface="Verdana" pitchFamily="34" charset="0"/>
                <a:ea typeface="Verdana" pitchFamily="34" charset="0"/>
              </a:rPr>
              <a:t>Current (A)</a:t>
            </a:r>
          </a:p>
        </p:txBody>
      </p:sp>
      <p:sp>
        <p:nvSpPr>
          <p:cNvPr id="17" name="Freeform 16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RESISTANCE VARIATION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191530" y="5078701"/>
                <a:ext cx="6867381" cy="12407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002060"/>
                          </a:solidFill>
                          <a:latin typeface="Cambria Math"/>
                          <a:ea typeface="Verdana" pitchFamily="34" charset="0"/>
                          <a:cs typeface="Tahoma" pitchFamily="34" charset="0"/>
                        </a:rPr>
                        <m:t>𝐑</m:t>
                      </m:r>
                      <m:r>
                        <a:rPr lang="en-US" sz="4000" b="1" i="0" smtClean="0">
                          <a:solidFill>
                            <a:srgbClr val="002060"/>
                          </a:solidFill>
                          <a:latin typeface="Cambria Math"/>
                          <a:ea typeface="Verdana" pitchFamily="34" charset="0"/>
                          <a:cs typeface="Tahoma" pitchFamily="34" charset="0"/>
                        </a:rPr>
                        <m:t>= </m:t>
                      </m:r>
                      <m:f>
                        <m:fPr>
                          <m:ctrlP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/>
                              <a:ea typeface="Verdan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  <a:cs typeface="Tahoma" pitchFamily="34" charset="0"/>
                            </a:rPr>
                            <m:t>𝛒</m:t>
                          </m:r>
                          <m: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  <a:cs typeface="Tahoma" pitchFamily="34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4000" b="0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  <a:cs typeface="Tahoma" pitchFamily="34" charset="0"/>
                            </a:rPr>
                            <m:t>x</m:t>
                          </m:r>
                          <m: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  <a:cs typeface="Tahoma" pitchFamily="34" charset="0"/>
                            </a:rPr>
                            <m:t> </m:t>
                          </m:r>
                          <m: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Cambria Math"/>
                              <a:cs typeface="Tahoma" pitchFamily="34" charset="0"/>
                            </a:rPr>
                            <m:t>𝐋</m:t>
                          </m:r>
                        </m:num>
                        <m:den>
                          <m:r>
                            <a:rPr lang="en-US" sz="4000" b="1" i="0" smtClean="0">
                              <a:solidFill>
                                <a:srgbClr val="002060"/>
                              </a:solidFill>
                              <a:latin typeface="Cambria Math"/>
                              <a:ea typeface="Verdana" pitchFamily="34" charset="0"/>
                              <a:cs typeface="Tahoma" pitchFamily="34" charset="0"/>
                            </a:rPr>
                            <m:t>𝐀</m:t>
                          </m:r>
                        </m:den>
                      </m:f>
                    </m:oMath>
                  </m:oMathPara>
                </a14:m>
                <a:endParaRPr lang="en-US" sz="2800" b="1" dirty="0">
                  <a:solidFill>
                    <a:srgbClr val="002060"/>
                  </a:solidFill>
                  <a:latin typeface="Verdana" pitchFamily="34" charset="0"/>
                  <a:ea typeface="Verdana" pitchFamily="34" charset="0"/>
                  <a:cs typeface="Tahoma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1530" y="5078701"/>
                <a:ext cx="6867381" cy="12407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10668000" y="2781300"/>
            <a:ext cx="118872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Where: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R= Resistance(</a:t>
            </a:r>
            <a:r>
              <a:rPr lang="el-GR" sz="24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l-GR" sz="2400" dirty="0" smtClean="0">
                <a:latin typeface="Verdana"/>
                <a:ea typeface="Verdana"/>
              </a:rPr>
              <a:t>ρ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= Resistivity or Specific resistance(</a:t>
            </a:r>
            <a:r>
              <a:rPr lang="el-GR" sz="24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.m)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L = Length of the conductor(m)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A= Cross-sectional area of the conductor(m)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Resistivity at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20°C</a:t>
            </a: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Hard-drawn copper = 1.77x10</a:t>
            </a:r>
            <a:r>
              <a:rPr lang="en-US" sz="2400" baseline="30000" dirty="0">
                <a:latin typeface="Verdana" pitchFamily="34" charset="0"/>
                <a:ea typeface="Verdana" pitchFamily="34" charset="0"/>
              </a:rPr>
              <a:t>-8 </a:t>
            </a:r>
            <a:r>
              <a:rPr lang="el-GR" sz="2400" dirty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.m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Annealed copper = 1.72x10</a:t>
            </a:r>
            <a:r>
              <a:rPr lang="en-US" sz="2400" baseline="30000" dirty="0">
                <a:latin typeface="Verdana" pitchFamily="34" charset="0"/>
                <a:ea typeface="Verdana" pitchFamily="34" charset="0"/>
              </a:rPr>
              <a:t>-8 </a:t>
            </a:r>
            <a:r>
              <a:rPr lang="el-GR" sz="2400" dirty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.m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Aluminum = 2.83x10</a:t>
            </a:r>
            <a:r>
              <a:rPr lang="en-US" sz="2400" baseline="30000" dirty="0">
                <a:latin typeface="Verdana" pitchFamily="34" charset="0"/>
                <a:ea typeface="Verdana" pitchFamily="34" charset="0"/>
              </a:rPr>
              <a:t>-8 </a:t>
            </a:r>
            <a:r>
              <a:rPr lang="el-GR" sz="2400" dirty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.m</a:t>
            </a:r>
          </a:p>
          <a:p>
            <a:pPr algn="just">
              <a:lnSpc>
                <a:spcPct val="150000"/>
              </a:lnSpc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800" dirty="0">
              <a:latin typeface="Verdana" pitchFamily="34" charset="0"/>
              <a:ea typeface="Verdana" pitchFamily="34" charset="0"/>
              <a:cs typeface="Tahoma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09"/>
          <a:stretch/>
        </p:blipFill>
        <p:spPr bwMode="auto">
          <a:xfrm>
            <a:off x="2895600" y="6640974"/>
            <a:ext cx="6603988" cy="2388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45" y="2644065"/>
            <a:ext cx="4652091" cy="2492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934200" y="3032872"/>
            <a:ext cx="3810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itchFamily="34" charset="0"/>
                <a:ea typeface="Verdana" pitchFamily="34" charset="0"/>
              </a:rPr>
              <a:t>Conductor</a:t>
            </a:r>
            <a:endParaRPr lang="en-US" dirty="0" smtClean="0">
              <a:latin typeface="Verdana" pitchFamily="34" charset="0"/>
              <a:ea typeface="Verdana" pitchFamily="34" charset="0"/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343400" y="2827102"/>
            <a:ext cx="3810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 smtClean="0">
                <a:latin typeface="Verdana" pitchFamily="34" charset="0"/>
                <a:ea typeface="Verdana" pitchFamily="34" charset="0"/>
              </a:rPr>
              <a:t>Insulator</a:t>
            </a:r>
            <a:endParaRPr lang="en-US" dirty="0" smtClean="0">
              <a:latin typeface="Verdana" pitchFamily="34" charset="0"/>
              <a:ea typeface="Verdana" pitchFamily="34" charset="0"/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733800" y="1979972"/>
            <a:ext cx="495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Electrical Power Cable</a:t>
            </a:r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65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KIRCHHOFF’S CURRENT LAW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2476500" y="2324100"/>
            <a:ext cx="7734300" cy="1066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Tx/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	“At any instant, the algebraic </a:t>
            </a:r>
            <a:r>
              <a:rPr lang="en-GB" altLang="en-US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sum</a:t>
            </a: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 of all the </a:t>
            </a:r>
            <a:r>
              <a:rPr lang="en-GB" altLang="en-US" b="1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currents</a:t>
            </a:r>
            <a:r>
              <a:rPr lang="en-GB" altLang="en-US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flowing into any node in a circuit is </a:t>
            </a:r>
            <a:r>
              <a:rPr lang="en-GB" altLang="en-US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zero</a:t>
            </a: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.”</a:t>
            </a:r>
          </a:p>
        </p:txBody>
      </p:sp>
      <p:pic>
        <p:nvPicPr>
          <p:cNvPr id="12" name="Picture 6" descr="C12NF0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75" b="12958"/>
          <a:stretch/>
        </p:blipFill>
        <p:spPr bwMode="auto">
          <a:xfrm>
            <a:off x="2914338" y="6210300"/>
            <a:ext cx="3208986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C02Exa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828" y="3238500"/>
            <a:ext cx="6407143" cy="3260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1811000" y="7318375"/>
            <a:ext cx="3659746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– I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– I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3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= 0</a:t>
            </a:r>
          </a:p>
          <a:p>
            <a:pPr marL="342900" indent="-342900" algn="just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I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– I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3</a:t>
            </a:r>
          </a:p>
          <a:p>
            <a:pPr marL="342900" indent="-342900" algn="just">
              <a:spcBef>
                <a:spcPct val="20000"/>
              </a:spcBef>
              <a:buClr>
                <a:srgbClr val="E30000"/>
              </a:buClr>
            </a:pP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10 –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3</a:t>
            </a:r>
          </a:p>
          <a:p>
            <a:pPr marL="342900" indent="-342900" algn="just">
              <a:spcBef>
                <a:spcPct val="20000"/>
              </a:spcBef>
              <a:buClr>
                <a:srgbClr val="E30000"/>
              </a:buClr>
            </a:pP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2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=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7 A</a:t>
            </a:r>
          </a:p>
        </p:txBody>
      </p:sp>
      <p:pic>
        <p:nvPicPr>
          <p:cNvPr id="13" name="Picture 6" descr="C12NF0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7" b="12958"/>
          <a:stretch/>
        </p:blipFill>
        <p:spPr bwMode="auto">
          <a:xfrm>
            <a:off x="6705600" y="6210300"/>
            <a:ext cx="3786224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1734800" y="2628900"/>
            <a:ext cx="21336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Example: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1887200" y="6613749"/>
            <a:ext cx="21336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Solution: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2829394" y="4076700"/>
            <a:ext cx="7391400" cy="13637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itchFamily="2" charset="2"/>
              <a:buChar char="Ø"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if currents flowing into the node are positive, currents flowing out of the node are negative then;</a:t>
            </a:r>
          </a:p>
          <a:p>
            <a:pPr lvl="1" algn="just">
              <a:buFont typeface="Wingdings" pitchFamily="2" charset="2"/>
              <a:buChar char="Ø"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Current entering equals current leaving</a:t>
            </a:r>
          </a:p>
        </p:txBody>
      </p:sp>
    </p:spTree>
    <p:extLst>
      <p:ext uri="{BB962C8B-B14F-4D97-AF65-F5344CB8AC3E}">
        <p14:creationId xmlns:p14="http://schemas.microsoft.com/office/powerpoint/2010/main" val="271673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KIRCHHOFF’S 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VOLTAGE </a:t>
            </a:r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LAW</a:t>
            </a: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124200" y="2247900"/>
            <a:ext cx="8229600" cy="16192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“At any instant the algebraic sum of the voltages around any loop in a circuit is zero.”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515975" y="7332663"/>
            <a:ext cx="3629025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E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– V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– V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2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0</a:t>
            </a:r>
            <a:endParaRPr lang="en-GB" altLang="en-US" sz="2800" baseline="-25000" dirty="0">
              <a:latin typeface="Verdana" pitchFamily="34" charset="0"/>
              <a:ea typeface="Verdana" pitchFamily="34" charset="0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E30000"/>
              </a:buClr>
              <a:buFont typeface="Wingdings" pitchFamily="2" charset="2"/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E – V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2</a:t>
            </a:r>
            <a:endParaRPr lang="en-GB" altLang="en-US" sz="2800" dirty="0">
              <a:latin typeface="Verdana" pitchFamily="34" charset="0"/>
              <a:ea typeface="Verdana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E30000"/>
              </a:buClr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1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=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12 – 7</a:t>
            </a:r>
          </a:p>
          <a:p>
            <a:pPr marL="342900" indent="-342900">
              <a:spcBef>
                <a:spcPct val="20000"/>
              </a:spcBef>
              <a:buClr>
                <a:srgbClr val="E30000"/>
              </a:buClr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5 V</a:t>
            </a:r>
          </a:p>
        </p:txBody>
      </p:sp>
      <p:pic>
        <p:nvPicPr>
          <p:cNvPr id="10" name="Picture 6" descr="C02Exa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3607714"/>
            <a:ext cx="5880256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C12NF0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43" b="13947"/>
          <a:stretch/>
        </p:blipFill>
        <p:spPr bwMode="auto">
          <a:xfrm>
            <a:off x="2438400" y="5143500"/>
            <a:ext cx="456575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667000" y="3848100"/>
            <a:ext cx="7391400" cy="136378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buFont typeface="Wingdings" pitchFamily="2" charset="2"/>
              <a:buChar char="Ø"/>
            </a:pPr>
            <a:r>
              <a:rPr lang="en-GB" altLang="en-US" sz="2400" dirty="0">
                <a:latin typeface="Verdana" pitchFamily="34" charset="0"/>
                <a:ea typeface="Verdana" pitchFamily="34" charset="0"/>
              </a:rPr>
              <a:t>if clockwise voltage arrows are positive and anticlockwise arrows are 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negative then; </a:t>
            </a:r>
          </a:p>
        </p:txBody>
      </p:sp>
      <p:pic>
        <p:nvPicPr>
          <p:cNvPr id="14" name="Picture 4" descr="C12NF0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6" b="13947"/>
          <a:stretch/>
        </p:blipFill>
        <p:spPr bwMode="auto">
          <a:xfrm>
            <a:off x="6934200" y="5143500"/>
            <a:ext cx="464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3487400" y="2879949"/>
            <a:ext cx="21336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Example: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13515975" y="6689949"/>
            <a:ext cx="21336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Solution:</a:t>
            </a:r>
          </a:p>
        </p:txBody>
      </p:sp>
    </p:spTree>
    <p:extLst>
      <p:ext uri="{BB962C8B-B14F-4D97-AF65-F5344CB8AC3E}">
        <p14:creationId xmlns:p14="http://schemas.microsoft.com/office/powerpoint/2010/main" val="29056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971800" y="2095500"/>
            <a:ext cx="7620000" cy="469661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itchFamily="2" charset="2"/>
              <a:buChar char="Ø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The instantaneous power dissipation (P) of a resistor is given by the product of the voltage across it and the current passing through it.</a:t>
            </a:r>
          </a:p>
          <a:p>
            <a:pPr algn="just">
              <a:buFont typeface="Wingdings" pitchFamily="2" charset="2"/>
              <a:buChar char="Ø"/>
            </a:pPr>
            <a:endParaRPr lang="en-GB" altLang="en-US" sz="2800" dirty="0">
              <a:latin typeface="Verdana" pitchFamily="34" charset="0"/>
              <a:ea typeface="Verdan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Power is measured in Watts.</a:t>
            </a:r>
          </a:p>
          <a:p>
            <a:pPr marL="0" indent="0" algn="just">
              <a:buNone/>
            </a:pP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Combining this result with Ohm’s law gives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;</a:t>
            </a: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429000" y="6896100"/>
            <a:ext cx="2820987" cy="2318543"/>
            <a:chOff x="3533776" y="7353300"/>
            <a:chExt cx="2820987" cy="2318543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533776" y="9024143"/>
              <a:ext cx="2105024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33776" y="8204993"/>
              <a:ext cx="2105024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533776" y="7392193"/>
              <a:ext cx="2105024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3581400" y="7353300"/>
              <a:ext cx="2773363" cy="176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2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P = VI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P = I</a:t>
              </a:r>
              <a:r>
                <a:rPr lang="en-GB" altLang="en-US" sz="3200" baseline="30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R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P = V</a:t>
              </a:r>
              <a:r>
                <a:rPr lang="en-GB" altLang="en-US" sz="3200" baseline="30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/R</a:t>
              </a:r>
              <a:endParaRPr lang="en-GB" altLang="en-US" sz="3200" dirty="0">
                <a:latin typeface="Verdana" pitchFamily="34" charset="0"/>
                <a:ea typeface="Verdana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ELECTRICAL POWER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8" name="Content Placeholder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0" r="3397"/>
          <a:stretch/>
        </p:blipFill>
        <p:spPr>
          <a:xfrm>
            <a:off x="11182662" y="2746100"/>
            <a:ext cx="6190938" cy="5924629"/>
          </a:xfrm>
          <a:prstGeom prst="rect">
            <a:avLst/>
          </a:prstGeom>
        </p:spPr>
      </p:pic>
      <p:sp>
        <p:nvSpPr>
          <p:cNvPr id="16" name="Freeform 15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REVIEW QUESTIONS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9400" y="2195572"/>
            <a:ext cx="13944600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1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An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electric heating element has a resistance of 16 Ω and is connected to a voltage of 120 V. How much current will flow in this circuit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7.5 A</a:t>
            </a: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2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How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many watts of heat are being produced by the heating element in question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1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900 W</a:t>
            </a: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3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A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240-V circuit has a current flow of 20 A. How much resistance is connected in the circuit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12 </a:t>
            </a:r>
            <a:r>
              <a:rPr lang="el-GR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Ω</a:t>
            </a:r>
            <a:endParaRPr lang="en-US" sz="2800" b="1" dirty="0" smtClean="0">
              <a:solidFill>
                <a:srgbClr val="FF0000"/>
              </a:solidFill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4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An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electric motor has an apparent resistance of 15 Ω. If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8 Amp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of current are flowing through the motor, what is the connected voltage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120 V</a:t>
            </a: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5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A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240-V air conditioning compressor has an apparent resistance of 8 Ω. How much current will flow in the circuit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30 A</a:t>
            </a: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6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How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much power is being used by the motor in question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5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? </a:t>
            </a:r>
            <a:r>
              <a:rPr lang="en-US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7200 W</a:t>
            </a: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800" dirty="0">
              <a:latin typeface="Verdana" pitchFamily="34" charset="0"/>
              <a:ea typeface="Verdan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5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just">
              <a:lnSpc>
                <a:spcPct val="80000"/>
              </a:lnSpc>
            </a:pPr>
            <a:r>
              <a:rPr lang="en-US" sz="5400" dirty="0" smtClean="0">
                <a:solidFill>
                  <a:srgbClr val="000000"/>
                </a:solidFill>
                <a:latin typeface="Verdana" pitchFamily="34" charset="0"/>
                <a:ea typeface="Verdana" pitchFamily="34" charset="0"/>
                <a:cs typeface="Arial" charset="0"/>
              </a:rPr>
              <a:t>ELECTRICAL ENERGY</a:t>
            </a:r>
            <a:endParaRPr lang="en-US" sz="5400" dirty="0">
              <a:solidFill>
                <a:srgbClr val="000000"/>
              </a:solidFill>
              <a:latin typeface="Verdana" pitchFamily="34" charset="0"/>
              <a:ea typeface="Verdana" pitchFamily="34" charset="0"/>
              <a:cs typeface="Arial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920" y="1514856"/>
            <a:ext cx="5120640" cy="7680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76600" y="2095500"/>
            <a:ext cx="8686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Power = Voltage x Current</a:t>
            </a:r>
          </a:p>
          <a:p>
            <a:pPr algn="just"/>
            <a:endParaRPr lang="en-US" sz="36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Unit of Power = Watts (W)</a:t>
            </a:r>
          </a:p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Unit of Voltage = Volts (V)</a:t>
            </a:r>
          </a:p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Unit of Current = Amperes (A)</a:t>
            </a:r>
          </a:p>
          <a:p>
            <a:pPr algn="just"/>
            <a:endParaRPr lang="en-US" sz="36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3600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Energy = Power x Time</a:t>
            </a:r>
          </a:p>
          <a:p>
            <a:pPr algn="just"/>
            <a:endParaRPr lang="en-US" sz="3600" b="1" i="1" dirty="0" smtClean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Unit of Energy = Watt-hour (kWh)</a:t>
            </a:r>
            <a:endParaRPr lang="en-US" sz="36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4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COURSE OBJECTIVES</a:t>
            </a:r>
            <a:endParaRPr lang="en-US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 bwMode="auto">
          <a:xfrm>
            <a:off x="2971798" y="2476500"/>
            <a:ext cx="13182601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spcBef>
                <a:spcPts val="600"/>
              </a:spcBef>
              <a:buClr>
                <a:schemeClr val="bg2"/>
              </a:buClr>
              <a:buSzPct val="75000"/>
              <a:defRPr/>
            </a:pPr>
            <a:r>
              <a:rPr lang="en-US" sz="2800" b="1" kern="0" dirty="0">
                <a:latin typeface="Verdana" pitchFamily="34" charset="0"/>
                <a:ea typeface="Verdana" pitchFamily="34" charset="0"/>
                <a:cs typeface="Tahoma" pitchFamily="34" charset="0"/>
              </a:rPr>
              <a:t>At the end of this </a:t>
            </a:r>
            <a:r>
              <a:rPr lang="en-US" sz="2800" b="1" kern="0" dirty="0" smtClean="0">
                <a:latin typeface="Verdana" pitchFamily="34" charset="0"/>
                <a:ea typeface="Verdana" pitchFamily="34" charset="0"/>
                <a:cs typeface="Tahoma" pitchFamily="34" charset="0"/>
              </a:rPr>
              <a:t>presentation, </a:t>
            </a:r>
            <a:r>
              <a:rPr lang="en-US" sz="2800" b="1" kern="0" dirty="0">
                <a:latin typeface="Verdana" pitchFamily="34" charset="0"/>
                <a:ea typeface="Verdana" pitchFamily="34" charset="0"/>
                <a:cs typeface="Tahoma" pitchFamily="34" charset="0"/>
              </a:rPr>
              <a:t>the participants will be able to:</a:t>
            </a: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289055783"/>
              </p:ext>
            </p:extLst>
          </p:nvPr>
        </p:nvGraphicFramePr>
        <p:xfrm>
          <a:off x="3200398" y="3412373"/>
          <a:ext cx="13716001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Picture 2" descr="Right Mark Images – Browse 216,860 Stock Photos, Vectors, and Video | Adobe  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91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3412372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ight Mark Images – Browse 216,860 Stock Photos, Vectors, and Video | Adobe  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91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9" y="4402972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ight Mark Images – Browse 216,860 Stock Photos, Vectors, and Video | Adobe  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91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699" y="5393572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ight Mark Images – Browse 216,860 Stock Photos, Vectors, and Video | Adobe  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91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98" y="6384172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ight Mark Images – Browse 216,860 Stock Photos, Vectors, and Video | Adobe  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67" b="991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57" y="7298572"/>
            <a:ext cx="1295401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5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MULTIMETER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r="31429"/>
          <a:stretch/>
        </p:blipFill>
        <p:spPr bwMode="auto">
          <a:xfrm>
            <a:off x="4038600" y="3194050"/>
            <a:ext cx="2209800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30" y="3651250"/>
            <a:ext cx="2856370" cy="5732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9773" y="3651250"/>
            <a:ext cx="3284627" cy="5669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71800" y="1943100"/>
            <a:ext cx="1097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Golden Rule: Test before touch! </a:t>
            </a:r>
          </a:p>
          <a:p>
            <a:pPr algn="just"/>
            <a:r>
              <a:rPr lang="en-US" sz="3600" dirty="0" smtClean="0">
                <a:latin typeface="Verdana" pitchFamily="34" charset="0"/>
                <a:ea typeface="Verdana" pitchFamily="34" charset="0"/>
              </a:rPr>
              <a:t>“Never assume that the circuit is off.” 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6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096000" y="2685200"/>
            <a:ext cx="83820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867493" y="1860493"/>
            <a:ext cx="14658507" cy="43195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current flowing through every series component is equal.</a:t>
            </a:r>
          </a:p>
          <a:p>
            <a:pPr marL="0" indent="0"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total resistance (R</a:t>
            </a:r>
            <a:r>
              <a:rPr lang="en-GB" altLang="en-US" baseline="-25000" dirty="0" smtClean="0"/>
              <a:t>T</a:t>
            </a:r>
            <a:r>
              <a:rPr lang="en-GB" altLang="en-US" dirty="0" smtClean="0"/>
              <a:t>) is equal to the sum of all of the </a:t>
            </a:r>
            <a:r>
              <a:rPr lang="en-GB" altLang="en-US" dirty="0"/>
              <a:t>resistances (</a:t>
            </a:r>
            <a:r>
              <a:rPr lang="en-GB" altLang="en-US" dirty="0" smtClean="0"/>
              <a:t>R</a:t>
            </a:r>
            <a:r>
              <a:rPr lang="en-GB" altLang="en-US" baseline="-25000" dirty="0" smtClean="0"/>
              <a:t>1</a:t>
            </a:r>
            <a:r>
              <a:rPr lang="en-GB" altLang="en-US" dirty="0" smtClean="0"/>
              <a:t> + R</a:t>
            </a:r>
            <a:r>
              <a:rPr lang="en-GB" altLang="en-US" baseline="-25000" dirty="0" smtClean="0"/>
              <a:t>2</a:t>
            </a:r>
            <a:r>
              <a:rPr lang="en-GB" altLang="en-US" dirty="0" smtClean="0"/>
              <a:t> + R</a:t>
            </a:r>
            <a:r>
              <a:rPr lang="en-GB" altLang="en-US" baseline="-25000" dirty="0" smtClean="0"/>
              <a:t>3</a:t>
            </a:r>
            <a:r>
              <a:rPr lang="en-GB" altLang="en-US" dirty="0" smtClean="0"/>
              <a:t>).</a:t>
            </a:r>
          </a:p>
          <a:p>
            <a:pPr marL="0" indent="0"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sum of all of the </a:t>
            </a:r>
            <a:r>
              <a:rPr lang="en-GB" altLang="en-US" dirty="0"/>
              <a:t>voltage drops </a:t>
            </a:r>
            <a:r>
              <a:rPr lang="en-GB" altLang="en-US" dirty="0" smtClean="0"/>
              <a:t>(V</a:t>
            </a:r>
            <a:r>
              <a:rPr lang="en-GB" altLang="en-US" baseline="-25000" dirty="0" smtClean="0"/>
              <a:t>R1</a:t>
            </a:r>
            <a:r>
              <a:rPr lang="en-GB" altLang="en-US" dirty="0" smtClean="0"/>
              <a:t> </a:t>
            </a:r>
            <a:r>
              <a:rPr lang="en-GB" altLang="en-US" dirty="0"/>
              <a:t>+ </a:t>
            </a:r>
            <a:r>
              <a:rPr lang="en-GB" altLang="en-US" dirty="0" smtClean="0"/>
              <a:t>V</a:t>
            </a:r>
            <a:r>
              <a:rPr lang="en-GB" altLang="en-US" baseline="-25000" dirty="0" smtClean="0"/>
              <a:t>R2</a:t>
            </a:r>
            <a:r>
              <a:rPr lang="en-GB" altLang="en-US" dirty="0" smtClean="0"/>
              <a:t> </a:t>
            </a:r>
            <a:r>
              <a:rPr lang="en-GB" altLang="en-US" dirty="0"/>
              <a:t>+ </a:t>
            </a:r>
            <a:r>
              <a:rPr lang="en-GB" altLang="en-US" dirty="0" smtClean="0"/>
              <a:t>V</a:t>
            </a:r>
            <a:r>
              <a:rPr lang="en-GB" altLang="en-US" baseline="-25000" dirty="0" smtClean="0"/>
              <a:t>R3</a:t>
            </a:r>
            <a:r>
              <a:rPr lang="en-GB" altLang="en-US" dirty="0" smtClean="0"/>
              <a:t>) is equal to the total applied voltage (V</a:t>
            </a:r>
            <a:r>
              <a:rPr lang="en-GB" altLang="en-US" baseline="-25000" dirty="0" smtClean="0"/>
              <a:t>T</a:t>
            </a:r>
            <a:r>
              <a:rPr lang="en-GB" altLang="en-US" dirty="0" smtClean="0"/>
              <a:t>). Refer to Kirchhoff’s Voltage Law.</a:t>
            </a:r>
          </a:p>
          <a:p>
            <a:pPr>
              <a:defRPr/>
            </a:pPr>
            <a:endParaRPr lang="en-GB" altLang="en-US" i="1" baseline="-25000" dirty="0" smtClean="0"/>
          </a:p>
          <a:p>
            <a:pPr>
              <a:defRPr/>
            </a:pPr>
            <a:endParaRPr lang="en-GB" altLang="en-US" i="1" baseline="-250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GB" altLang="en-US" dirty="0" smtClean="0"/>
              <a:t>                                                      </a:t>
            </a:r>
          </a:p>
          <a:p>
            <a:pPr>
              <a:buFont typeface="Wingdings" pitchFamily="2" charset="2"/>
              <a:buNone/>
              <a:defRPr/>
            </a:pPr>
            <a:r>
              <a:rPr lang="en-GB" altLang="en-US" dirty="0" smtClean="0"/>
              <a:t> </a:t>
            </a:r>
            <a:endParaRPr lang="en-GB" altLang="en-US" dirty="0"/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SERIES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657600" y="6110183"/>
            <a:ext cx="5943600" cy="2309917"/>
            <a:chOff x="3962400" y="6618684"/>
            <a:chExt cx="5943600" cy="2309917"/>
          </a:xfrm>
        </p:grpSpPr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3962400" y="8280901"/>
              <a:ext cx="4648201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24" name="Rectangle 9"/>
            <p:cNvSpPr>
              <a:spLocks noChangeArrowheads="1"/>
            </p:cNvSpPr>
            <p:nvPr/>
          </p:nvSpPr>
          <p:spPr bwMode="auto">
            <a:xfrm>
              <a:off x="3962400" y="7470377"/>
              <a:ext cx="4648201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29" name="Rectangle 8"/>
            <p:cNvSpPr>
              <a:spLocks noChangeArrowheads="1"/>
            </p:cNvSpPr>
            <p:nvPr/>
          </p:nvSpPr>
          <p:spPr bwMode="auto">
            <a:xfrm>
              <a:off x="3962400" y="6657577"/>
              <a:ext cx="4648201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30" name="Rectangle 4"/>
            <p:cNvSpPr>
              <a:spLocks noChangeArrowheads="1"/>
            </p:cNvSpPr>
            <p:nvPr/>
          </p:nvSpPr>
          <p:spPr bwMode="auto">
            <a:xfrm>
              <a:off x="4062740" y="6618684"/>
              <a:ext cx="5843260" cy="176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2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1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3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1</a:t>
              </a:r>
              <a:r>
                <a:rPr lang="en-GB" altLang="en-US" sz="3200" dirty="0">
                  <a:latin typeface="Verdana" pitchFamily="34" charset="0"/>
                  <a:ea typeface="Verdana" pitchFamily="34" charset="0"/>
                </a:rPr>
                <a:t> 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+ 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3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R1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R3</a:t>
              </a:r>
              <a:endParaRPr lang="en-GB" altLang="en-US" sz="3200" baseline="-25000" dirty="0">
                <a:latin typeface="Verdana" pitchFamily="34" charset="0"/>
                <a:ea typeface="Verdana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96400" y="5295900"/>
            <a:ext cx="8544720" cy="4272360"/>
            <a:chOff x="9296400" y="5295900"/>
            <a:chExt cx="8544720" cy="4272360"/>
          </a:xfrm>
        </p:grpSpPr>
        <p:pic>
          <p:nvPicPr>
            <p:cNvPr id="49220" name="Picture 6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5295900"/>
              <a:ext cx="8544720" cy="427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0020300" y="7124700"/>
              <a:ext cx="43815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3030200" y="5448300"/>
              <a:ext cx="121920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383000" y="7043288"/>
              <a:ext cx="145812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030200" y="8925824"/>
              <a:ext cx="1610520" cy="637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78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096000" y="2685200"/>
            <a:ext cx="83820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SERIES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79666"/>
            <a:ext cx="9563100" cy="7607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6477000" y="5204764"/>
            <a:ext cx="281940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7277100" y="5303413"/>
            <a:ext cx="25527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 (A)</a:t>
            </a:r>
          </a:p>
        </p:txBody>
      </p:sp>
      <p:sp>
        <p:nvSpPr>
          <p:cNvPr id="24" name="Rectangle 3"/>
          <p:cNvSpPr txBox="1">
            <a:spLocks noChangeArrowheads="1"/>
          </p:cNvSpPr>
          <p:nvPr/>
        </p:nvSpPr>
        <p:spPr>
          <a:xfrm>
            <a:off x="8420100" y="4251549"/>
            <a:ext cx="8763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R1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10553700" y="3870549"/>
            <a:ext cx="8763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R2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13182600" y="1866900"/>
            <a:ext cx="4724399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Calculate the following: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Total Resistance (R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Total current (I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Voltage Across Lamp 1 and Lamp 2</a:t>
            </a:r>
          </a:p>
        </p:txBody>
      </p:sp>
      <p:sp>
        <p:nvSpPr>
          <p:cNvPr id="14" name="Freeform 13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SERIES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030" y="2095500"/>
            <a:ext cx="8742567" cy="719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3045190" y="4610100"/>
            <a:ext cx="478561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Solution:</a:t>
            </a:r>
          </a:p>
          <a:p>
            <a:pPr marL="0" indent="0">
              <a:buNone/>
            </a:pPr>
            <a:endParaRPr lang="en-GB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+ 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2</a:t>
            </a:r>
          </a:p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+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T</a:t>
            </a: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= 200 </a:t>
            </a:r>
            <a:r>
              <a:rPr lang="el-GR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b="1" dirty="0" smtClean="0">
              <a:solidFill>
                <a:srgbClr val="C000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endParaRPr lang="en-US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I = V/R</a:t>
            </a:r>
          </a:p>
          <a:p>
            <a:pPr marL="0" indent="0"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I = 24 V/ 200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I = 0.12 A </a:t>
            </a:r>
            <a:endParaRPr lang="en-GB" altLang="en-US" sz="2800" b="1" dirty="0">
              <a:solidFill>
                <a:srgbClr val="C000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endParaRPr lang="en-GB" altLang="en-US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3004667" y="2041749"/>
            <a:ext cx="3454531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 = 24 V</a:t>
            </a:r>
          </a:p>
          <a:p>
            <a:pPr marL="0" indent="0"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100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2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= 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174524" y="6591300"/>
            <a:ext cx="901371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4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11782" y="2400299"/>
            <a:ext cx="8804018" cy="7010401"/>
            <a:chOff x="5334000" y="2552700"/>
            <a:chExt cx="9032618" cy="6578604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2552700"/>
              <a:ext cx="9032618" cy="6578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9220200" y="7208679"/>
              <a:ext cx="152596" cy="1546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004667" y="2041749"/>
            <a:ext cx="4216533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0.12 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100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2800" baseline="-25000" dirty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= 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3045190" y="5699349"/>
            <a:ext cx="478561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Solution:</a:t>
            </a:r>
            <a:endParaRPr lang="en-GB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I</a:t>
            </a:r>
            <a:r>
              <a:rPr lang="en-GB" altLang="en-US" sz="2800" baseline="-25000" dirty="0" smtClean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x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R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aseline="-25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0.12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A x 100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 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V</a:t>
            </a:r>
            <a:r>
              <a:rPr lang="en-US" altLang="en-US" sz="2800" b="1" baseline="-25000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R1</a:t>
            </a: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= 12 V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altLang="en-US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SERIES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99629" y="7340936"/>
            <a:ext cx="901371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311782" y="2552700"/>
            <a:ext cx="8499218" cy="6324600"/>
            <a:chOff x="3810000" y="770236"/>
            <a:chExt cx="11020425" cy="8974219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770236"/>
              <a:ext cx="11020425" cy="8974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11430000" y="6286500"/>
              <a:ext cx="45719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3004667" y="2041749"/>
            <a:ext cx="4216533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I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I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0.12 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100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2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= 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>
          <a:xfrm>
            <a:off x="13045190" y="5546949"/>
            <a:ext cx="478561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Solution:</a:t>
            </a:r>
            <a:endParaRPr lang="en-US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x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2</a:t>
            </a:r>
            <a:endParaRPr lang="en-GB" altLang="en-US" sz="20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0.12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A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x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Ω</a:t>
            </a:r>
            <a:endParaRPr lang="en-US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V</a:t>
            </a:r>
            <a:r>
              <a:rPr lang="en-US" altLang="en-US" sz="2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R2</a:t>
            </a: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= 12 V</a:t>
            </a:r>
          </a:p>
          <a:p>
            <a:pPr marL="0" indent="0">
              <a:lnSpc>
                <a:spcPct val="150000"/>
              </a:lnSpc>
              <a:buNone/>
            </a:pPr>
            <a:endParaRPr lang="en-GB" altLang="en-US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SERIES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5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FORMULA REVIEW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24825"/>
            <a:ext cx="14616953" cy="644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2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2867493" y="1860493"/>
            <a:ext cx="14658507" cy="43195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voltage across every parallel component is equal.</a:t>
            </a:r>
          </a:p>
          <a:p>
            <a:pPr marL="0" indent="0"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reciprocal of the total resistance (1/R</a:t>
            </a:r>
            <a:r>
              <a:rPr lang="en-GB" altLang="en-US" baseline="-25000" dirty="0" smtClean="0"/>
              <a:t>T</a:t>
            </a:r>
            <a:r>
              <a:rPr lang="en-GB" altLang="en-US" dirty="0" smtClean="0"/>
              <a:t>) is equal to the sum of all of the reciprocal resistances (1/R</a:t>
            </a:r>
            <a:r>
              <a:rPr lang="en-GB" altLang="en-US" baseline="-25000" dirty="0" smtClean="0"/>
              <a:t>1</a:t>
            </a:r>
            <a:r>
              <a:rPr lang="en-GB" altLang="en-US" dirty="0" smtClean="0"/>
              <a:t> + 1/R</a:t>
            </a:r>
            <a:r>
              <a:rPr lang="en-GB" altLang="en-US" baseline="-25000" dirty="0" smtClean="0"/>
              <a:t>2</a:t>
            </a:r>
            <a:r>
              <a:rPr lang="en-GB" altLang="en-US" dirty="0" smtClean="0"/>
              <a:t> + 1/R</a:t>
            </a:r>
            <a:r>
              <a:rPr lang="en-GB" altLang="en-US" baseline="-25000" dirty="0" smtClean="0"/>
              <a:t>3</a:t>
            </a:r>
            <a:r>
              <a:rPr lang="en-GB" altLang="en-US" dirty="0" smtClean="0"/>
              <a:t>).</a:t>
            </a:r>
          </a:p>
          <a:p>
            <a:pPr marL="0" indent="0"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Char char="Ø"/>
              <a:defRPr/>
            </a:pPr>
            <a:r>
              <a:rPr lang="en-GB" altLang="en-US" dirty="0" smtClean="0"/>
              <a:t>The sum of all of the currents in each branch (I</a:t>
            </a:r>
            <a:r>
              <a:rPr lang="en-GB" altLang="en-US" baseline="-25000" dirty="0" smtClean="0"/>
              <a:t>R1</a:t>
            </a:r>
            <a:r>
              <a:rPr lang="en-GB" altLang="en-US" dirty="0" smtClean="0"/>
              <a:t> </a:t>
            </a:r>
            <a:r>
              <a:rPr lang="en-GB" altLang="en-US" dirty="0"/>
              <a:t>+ I</a:t>
            </a:r>
            <a:r>
              <a:rPr lang="en-GB" altLang="en-US" baseline="-25000" dirty="0" smtClean="0"/>
              <a:t>R2</a:t>
            </a:r>
            <a:r>
              <a:rPr lang="en-GB" altLang="en-US" dirty="0" smtClean="0"/>
              <a:t> </a:t>
            </a:r>
            <a:r>
              <a:rPr lang="en-GB" altLang="en-US" dirty="0"/>
              <a:t>+ I</a:t>
            </a:r>
            <a:r>
              <a:rPr lang="en-GB" altLang="en-US" baseline="-25000" dirty="0" smtClean="0"/>
              <a:t>R3</a:t>
            </a:r>
            <a:r>
              <a:rPr lang="en-GB" altLang="en-US" dirty="0" smtClean="0"/>
              <a:t>) is equal to the total current (I</a:t>
            </a:r>
            <a:r>
              <a:rPr lang="en-GB" altLang="en-US" baseline="-25000" dirty="0" smtClean="0"/>
              <a:t>T</a:t>
            </a:r>
            <a:r>
              <a:rPr lang="en-GB" altLang="en-US" dirty="0" smtClean="0"/>
              <a:t>). Refer to Kirchhoff’s Current Law.</a:t>
            </a:r>
          </a:p>
          <a:p>
            <a:pPr>
              <a:defRPr/>
            </a:pPr>
            <a:endParaRPr lang="en-GB" altLang="en-US" i="1" baseline="-25000" dirty="0" smtClean="0"/>
          </a:p>
          <a:p>
            <a:pPr>
              <a:defRPr/>
            </a:pPr>
            <a:endParaRPr lang="en-GB" altLang="en-US" i="1" baseline="-25000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GB" altLang="en-US" dirty="0" smtClean="0"/>
          </a:p>
          <a:p>
            <a:pPr>
              <a:buFont typeface="Wingdings" pitchFamily="2" charset="2"/>
              <a:buNone/>
              <a:defRPr/>
            </a:pPr>
            <a:r>
              <a:rPr lang="en-GB" altLang="en-US" dirty="0" smtClean="0"/>
              <a:t>                                                      </a:t>
            </a:r>
          </a:p>
          <a:p>
            <a:pPr>
              <a:buFont typeface="Wingdings" pitchFamily="2" charset="2"/>
              <a:buNone/>
              <a:defRPr/>
            </a:pPr>
            <a:r>
              <a:rPr lang="en-GB" altLang="en-US" dirty="0" smtClean="0"/>
              <a:t> </a:t>
            </a:r>
            <a:endParaRPr lang="en-GB" alt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505200" y="6591300"/>
            <a:ext cx="5943600" cy="2336058"/>
            <a:chOff x="3505200" y="6591300"/>
            <a:chExt cx="5943600" cy="2336058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505200" y="8279658"/>
              <a:ext cx="5791200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3505200" y="7469134"/>
              <a:ext cx="5791200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505200" y="6656334"/>
              <a:ext cx="5791200" cy="64770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3605540" y="6591300"/>
              <a:ext cx="5843260" cy="1763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 eaLnBrk="1" hangingPunct="1">
                <a:lnSpc>
                  <a:spcPct val="12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>
                  <a:latin typeface="Verdana" pitchFamily="34" charset="0"/>
                  <a:ea typeface="Verdana" pitchFamily="34" charset="0"/>
                </a:rPr>
                <a:t>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1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V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3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1/R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1/R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1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+ 1/R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+ 1/R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3</a:t>
              </a:r>
            </a:p>
            <a:p>
              <a:pPr marL="342900" indent="-342900" eaLnBrk="1" hangingPunct="1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  <a:buFont typeface="Wingdings" pitchFamily="2" charset="2"/>
                <a:buNone/>
              </a:pPr>
              <a:r>
                <a:rPr lang="en-GB" altLang="en-US" sz="3200" dirty="0">
                  <a:latin typeface="Verdana" pitchFamily="34" charset="0"/>
                  <a:ea typeface="Verdana" pitchFamily="34" charset="0"/>
                </a:rPr>
                <a:t>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T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=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R1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R2</a:t>
              </a:r>
              <a:r>
                <a:rPr lang="en-GB" altLang="en-US" sz="3200" dirty="0" smtClean="0">
                  <a:latin typeface="Verdana" pitchFamily="34" charset="0"/>
                  <a:ea typeface="Verdana" pitchFamily="34" charset="0"/>
                </a:rPr>
                <a:t> + I</a:t>
              </a:r>
              <a:r>
                <a:rPr lang="en-GB" altLang="en-US" sz="3200" baseline="-25000" dirty="0" smtClean="0">
                  <a:latin typeface="Verdana" pitchFamily="34" charset="0"/>
                  <a:ea typeface="Verdana" pitchFamily="34" charset="0"/>
                </a:rPr>
                <a:t>R3</a:t>
              </a:r>
              <a:endParaRPr lang="en-GB" altLang="en-US" sz="3200" baseline="-25000" dirty="0">
                <a:latin typeface="Verdana" pitchFamily="34" charset="0"/>
                <a:ea typeface="Verdana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906000" y="5846164"/>
            <a:ext cx="7977266" cy="3657600"/>
            <a:chOff x="9906000" y="5846164"/>
            <a:chExt cx="7977266" cy="3657600"/>
          </a:xfrm>
        </p:grpSpPr>
        <p:pic>
          <p:nvPicPr>
            <p:cNvPr id="5632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4" t="7606" r="2082" b="5907"/>
            <a:stretch/>
          </p:blipFill>
          <p:spPr bwMode="auto">
            <a:xfrm>
              <a:off x="9906000" y="5846164"/>
              <a:ext cx="7977266" cy="365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9906000" y="7304034"/>
              <a:ext cx="457200" cy="81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792200" y="7783706"/>
              <a:ext cx="723900" cy="57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468600" y="7845104"/>
              <a:ext cx="723900" cy="57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2600" y="7810500"/>
              <a:ext cx="723900" cy="5713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763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5951097" y="2685200"/>
            <a:ext cx="8382000" cy="8382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52700"/>
            <a:ext cx="10827895" cy="634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4558258" y="3968646"/>
            <a:ext cx="182880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"/>
          <p:cNvSpPr txBox="1">
            <a:spLocks noChangeArrowheads="1"/>
          </p:cNvSpPr>
          <p:nvPr/>
        </p:nvSpPr>
        <p:spPr>
          <a:xfrm>
            <a:off x="5265297" y="4099149"/>
            <a:ext cx="127635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047877" y="4038600"/>
            <a:ext cx="0" cy="129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6324600" y="4320557"/>
            <a:ext cx="127635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R1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0288566" y="4051680"/>
            <a:ext cx="0" cy="129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9525000" y="4333637"/>
            <a:ext cx="127635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R2</a:t>
            </a:r>
          </a:p>
        </p:txBody>
      </p:sp>
      <p:sp>
        <p:nvSpPr>
          <p:cNvPr id="35" name="Rectangle 3"/>
          <p:cNvSpPr txBox="1">
            <a:spLocks noChangeArrowheads="1"/>
          </p:cNvSpPr>
          <p:nvPr/>
        </p:nvSpPr>
        <p:spPr>
          <a:xfrm>
            <a:off x="6674997" y="5927949"/>
            <a:ext cx="8763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R1</a:t>
            </a: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9913497" y="5927985"/>
            <a:ext cx="8763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R2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13723497" y="2422749"/>
            <a:ext cx="4114799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Calculate the following: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Total Resistance (RT)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Currents (I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, I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, I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)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Voltage Across Lamp 1 and Lamp 2 (V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, V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)</a:t>
            </a:r>
          </a:p>
        </p:txBody>
      </p:sp>
      <p:sp>
        <p:nvSpPr>
          <p:cNvPr id="18" name="Freeform 1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2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34" grpId="0"/>
      <p:bldP spid="35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990725"/>
            <a:ext cx="12306300" cy="749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0629" y="5600700"/>
            <a:ext cx="901371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9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BASIC ELECTRICAL TERMS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93582" y="1943100"/>
            <a:ext cx="13599018" cy="8894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AC and DC: Abbreviations for alternating current and direct current respectively. Current - A movement of electricity analogous to the flow of a stream of water. Direct Current - An electric current flowing in one direction only (i.e. current produced using a battery). Alternating Current - a periodic electric current that reverses its direction at regular intervals.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Amp or Ampere: The unit of intensity of electrical current (the measure of electrical flow), is abbreviated a or A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Circuit Breaker: A device designed to open and close a circuit by non-automatic means and to open the circuit automatically on a predetermined over current without damaging itself when operated according to its rating.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Circuit: A complete path from the energy source through conducting bodies and back to the energy source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Fuse: An over current protective device with a circuit opening part that is heated and broken by the passage of an over current through it.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Kilowatt-hour: Work done at the steady rate equivalent to 1000 watts in one hour. Power utility companies’ base their billing upon the number of kilowatt-hours (KWH) consumed. 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2124075"/>
            <a:ext cx="13515975" cy="7439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5163800" y="5565961"/>
            <a:ext cx="901371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5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19300"/>
            <a:ext cx="10820400" cy="64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3716000" y="4403949"/>
            <a:ext cx="4419599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Solution:</a:t>
            </a:r>
            <a:endParaRPr lang="en-GB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1/R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1/R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+ 1/R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2</a:t>
            </a: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1/R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1/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 Ω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+ 1/100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 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1/R</a:t>
            </a:r>
            <a:r>
              <a:rPr lang="en-US" altLang="en-US" sz="1800" dirty="0">
                <a:latin typeface="Verdana" pitchFamily="34" charset="0"/>
                <a:ea typeface="Verdana" pitchFamily="34" charset="0"/>
              </a:rPr>
              <a:t>T 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= 1/50 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  RT = 50 </a:t>
            </a:r>
            <a:r>
              <a:rPr lang="el-GR" altLang="en-US" sz="2400" dirty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</a:t>
            </a:r>
            <a:endParaRPr lang="en-US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    I</a:t>
            </a:r>
            <a:r>
              <a:rPr lang="en-US" altLang="en-US" sz="1800" dirty="0">
                <a:latin typeface="Verdana" pitchFamily="34" charset="0"/>
                <a:ea typeface="Verdana" pitchFamily="34" charset="0"/>
              </a:rPr>
              <a:t>T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= V/R</a:t>
            </a: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    I</a:t>
            </a:r>
            <a:r>
              <a:rPr lang="en-US" altLang="en-US" sz="1800" dirty="0">
                <a:latin typeface="Verdana" pitchFamily="34" charset="0"/>
                <a:ea typeface="Verdana" pitchFamily="34" charset="0"/>
              </a:rPr>
              <a:t>T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= 24 V/ 50 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    I</a:t>
            </a:r>
            <a:r>
              <a:rPr lang="en-US" altLang="en-US" sz="1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T</a:t>
            </a:r>
            <a:r>
              <a:rPr lang="en-US" altLang="en-US" sz="2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= 0.48 A </a:t>
            </a:r>
            <a:endParaRPr lang="en-GB" altLang="en-US" sz="2400" b="1" dirty="0">
              <a:solidFill>
                <a:srgbClr val="C000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endParaRPr lang="en-GB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3995267" y="2041749"/>
            <a:ext cx="3987933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24 V</a:t>
            </a: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100 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1800" dirty="0">
                <a:latin typeface="Verdana" pitchFamily="34" charset="0"/>
                <a:ea typeface="Verdana" pitchFamily="34" charset="0"/>
              </a:rPr>
              <a:t>2 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= 100</a:t>
            </a:r>
            <a:r>
              <a:rPr lang="el-GR" altLang="en-US" sz="24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4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334000" y="5143500"/>
            <a:ext cx="838200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790700"/>
            <a:ext cx="10972799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13995267" y="2041749"/>
            <a:ext cx="4064133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2000" dirty="0" smtClean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=V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 = V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R2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= 24 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100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2000" dirty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= 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8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13959590" y="5546949"/>
            <a:ext cx="478561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Solution:</a:t>
            </a:r>
            <a:endParaRPr lang="en-GB" altLang="en-US" sz="28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V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/ R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0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 =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24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V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/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8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I</a:t>
            </a:r>
            <a:r>
              <a:rPr lang="en-US" altLang="en-US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R1</a:t>
            </a:r>
            <a:r>
              <a:rPr lang="en-US" altLang="en-US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= 0.24 </a:t>
            </a:r>
            <a:r>
              <a:rPr lang="en-US" altLang="en-US" sz="2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A</a:t>
            </a:r>
            <a:endParaRPr lang="en-US" altLang="en-US" sz="2800" b="1" dirty="0" smtClean="0">
              <a:solidFill>
                <a:srgbClr val="C000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14527" y="3543300"/>
            <a:ext cx="0" cy="129540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191250" y="3825257"/>
            <a:ext cx="127635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2800" b="1" baseline="-25000" dirty="0" smtClean="0">
                <a:latin typeface="Verdana" pitchFamily="34" charset="0"/>
                <a:ea typeface="Verdana" pitchFamily="34" charset="0"/>
              </a:rPr>
              <a:t>R1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715000" y="8712537"/>
            <a:ext cx="901371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27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PARALLEL CIRCUITS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714500"/>
            <a:ext cx="10972799" cy="780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3995267" y="2041749"/>
            <a:ext cx="3987933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Given: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>
                <a:latin typeface="Verdana" pitchFamily="34" charset="0"/>
                <a:ea typeface="Verdana" pitchFamily="34" charset="0"/>
              </a:rPr>
              <a:t>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T</a:t>
            </a:r>
            <a:r>
              <a:rPr lang="en-GB" altLang="en-US" sz="2400" dirty="0">
                <a:latin typeface="Verdana" pitchFamily="34" charset="0"/>
                <a:ea typeface="Verdana" pitchFamily="34" charset="0"/>
              </a:rPr>
              <a:t> =V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R1</a:t>
            </a:r>
            <a:r>
              <a:rPr lang="en-GB" altLang="en-US" sz="2400" dirty="0">
                <a:latin typeface="Verdana" pitchFamily="34" charset="0"/>
                <a:ea typeface="Verdana" pitchFamily="34" charset="0"/>
              </a:rPr>
              <a:t> = 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400" dirty="0">
                <a:latin typeface="Verdana" pitchFamily="34" charset="0"/>
                <a:ea typeface="Verdana" pitchFamily="34" charset="0"/>
              </a:rPr>
              <a:t> = 24 V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1 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= 100 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altLang="en-US" sz="1800" dirty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= 100</a:t>
            </a:r>
            <a:r>
              <a:rPr lang="el-GR" altLang="en-US" sz="2400" dirty="0">
                <a:latin typeface="Verdana" pitchFamily="34" charset="0"/>
                <a:ea typeface="Verdana" pitchFamily="34" charset="0"/>
              </a:rPr>
              <a:t> Ω</a:t>
            </a:r>
            <a:endParaRPr lang="en-GB" altLang="en-US" sz="24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13925862" y="5207111"/>
            <a:ext cx="478561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Solution:</a:t>
            </a:r>
            <a:endParaRPr lang="en-GB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V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R2 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/ R</a:t>
            </a:r>
            <a:r>
              <a:rPr lang="en-GB" altLang="en-US" sz="1800" dirty="0">
                <a:latin typeface="Verdana" pitchFamily="34" charset="0"/>
                <a:ea typeface="Verdana" pitchFamily="34" charset="0"/>
              </a:rPr>
              <a:t>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GB" altLang="en-US" sz="1800" dirty="0" smtClean="0">
                <a:latin typeface="Verdana" pitchFamily="34" charset="0"/>
                <a:ea typeface="Verdana" pitchFamily="34" charset="0"/>
              </a:rPr>
              <a:t>R2</a:t>
            </a: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= 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24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V </a:t>
            </a:r>
            <a:r>
              <a:rPr lang="en-US" altLang="en-US" sz="2400" dirty="0">
                <a:latin typeface="Verdana" pitchFamily="34" charset="0"/>
                <a:ea typeface="Verdana" pitchFamily="34" charset="0"/>
              </a:rPr>
              <a:t>/</a:t>
            </a:r>
            <a:r>
              <a:rPr lang="en-US" altLang="en-US" sz="24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400" dirty="0">
                <a:latin typeface="Verdana" pitchFamily="34" charset="0"/>
                <a:ea typeface="Verdana" pitchFamily="34" charset="0"/>
              </a:rPr>
              <a:t>100</a:t>
            </a:r>
            <a:r>
              <a:rPr lang="el-GR" altLang="en-US" sz="2400" dirty="0">
                <a:latin typeface="Verdana" pitchFamily="34" charset="0"/>
                <a:ea typeface="Verdana" pitchFamily="34" charset="0"/>
              </a:rPr>
              <a:t> </a:t>
            </a:r>
            <a:r>
              <a:rPr lang="el-GR" altLang="en-US" sz="2400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altLang="en-US" sz="2400" dirty="0" smtClean="0">
              <a:latin typeface="Verdana" pitchFamily="34" charset="0"/>
              <a:ea typeface="Verdan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I</a:t>
            </a:r>
            <a:r>
              <a:rPr lang="en-US" altLang="en-US" sz="18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R2</a:t>
            </a:r>
            <a:r>
              <a:rPr lang="en-US" altLang="en-US" sz="2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 = 0.24 </a:t>
            </a:r>
            <a:r>
              <a:rPr lang="en-US" altLang="en-US" sz="24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A</a:t>
            </a:r>
            <a:endParaRPr lang="en-US" altLang="en-US" sz="2400" b="1" dirty="0" smtClean="0">
              <a:solidFill>
                <a:srgbClr val="C00000"/>
              </a:solidFill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endParaRPr lang="en-US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endParaRPr lang="en-GB" altLang="en-US" sz="2400" dirty="0">
              <a:latin typeface="Verdana" pitchFamily="34" charset="0"/>
              <a:ea typeface="Verdana" pitchFamily="34" charset="0"/>
            </a:endParaRPr>
          </a:p>
          <a:p>
            <a:pPr marL="0" indent="0">
              <a:buNone/>
            </a:pPr>
            <a:r>
              <a:rPr lang="en-GB" altLang="en-US" sz="2400" dirty="0" smtClean="0">
                <a:latin typeface="Verdana" pitchFamily="34" charset="0"/>
                <a:ea typeface="Verdana" pitchFamily="34" charset="0"/>
              </a:rPr>
              <a:t> 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6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581400" y="2047822"/>
            <a:ext cx="13487400" cy="7362877"/>
            <a:chOff x="3685102" y="2781300"/>
            <a:chExt cx="9888742" cy="4953000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5102" y="2781300"/>
              <a:ext cx="9888742" cy="4953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8684023" y="4533900"/>
              <a:ext cx="4335900" cy="6375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lnSpc>
                  <a:spcPct val="160000"/>
                </a:lnSpc>
                <a:spcBef>
                  <a:spcPct val="20000"/>
                </a:spcBef>
                <a:buClr>
                  <a:srgbClr val="E30000"/>
                </a:buClr>
              </a:pPr>
              <a:r>
                <a:rPr lang="en-GB" altLang="en-US" sz="4000" b="1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1/R</a:t>
              </a:r>
              <a:r>
                <a:rPr lang="en-GB" altLang="en-US" sz="4000" b="1" baseline="-25000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T</a:t>
              </a:r>
              <a:r>
                <a:rPr lang="en-GB" altLang="en-US" sz="4000" b="1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 = 1/R</a:t>
              </a:r>
              <a:r>
                <a:rPr lang="en-GB" altLang="en-US" sz="4000" b="1" baseline="-25000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1</a:t>
              </a:r>
              <a:r>
                <a:rPr lang="en-GB" altLang="en-US" sz="4000" b="1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 + 1/R</a:t>
              </a:r>
              <a:r>
                <a:rPr lang="en-GB" altLang="en-US" sz="4000" b="1" baseline="-25000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2</a:t>
              </a:r>
              <a:r>
                <a:rPr lang="en-GB" altLang="en-US" sz="4000" b="1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 + 1/R</a:t>
              </a:r>
              <a:r>
                <a:rPr lang="en-GB" altLang="en-US" sz="4000" b="1" baseline="-25000" dirty="0">
                  <a:latin typeface="Arial" pitchFamily="34" charset="0"/>
                  <a:ea typeface="Verdana" pitchFamily="34" charset="0"/>
                  <a:cs typeface="Arial" pitchFamily="34" charset="0"/>
                </a:rPr>
                <a:t>3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13792200" y="6286500"/>
            <a:ext cx="533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</a:rPr>
              <a:t>FORMULA REVIEW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/>
              <a:t>OPEN AND SHORT CIRCUITS</a:t>
            </a:r>
            <a:endParaRPr lang="en-US" sz="5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Content Placeholder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" r="2614"/>
          <a:stretch/>
        </p:blipFill>
        <p:spPr>
          <a:xfrm>
            <a:off x="3200400" y="4838700"/>
            <a:ext cx="5650375" cy="4175203"/>
          </a:xfrm>
          <a:prstGeom prst="rect">
            <a:avLst/>
          </a:prstGeom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834150" y="2552700"/>
            <a:ext cx="5016626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An</a:t>
            </a:r>
            <a:r>
              <a:rPr lang="en-GB" altLang="en-US" sz="2800" b="1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open circuit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is a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circuit in which the continuity is </a:t>
            </a:r>
            <a:r>
              <a:rPr lang="en-US" sz="2800" b="1" dirty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broken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 due to which the electric current can not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flow.</a:t>
            </a:r>
            <a:endParaRPr lang="en-US" altLang="en-US" sz="28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1158167" y="2565618"/>
            <a:ext cx="583443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A</a:t>
            </a:r>
            <a:r>
              <a:rPr lang="en-GB" altLang="en-US" sz="2800" b="1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8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</a:rPr>
              <a:t>short circuit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is a very </a:t>
            </a:r>
            <a:r>
              <a:rPr lang="en-GB" altLang="en-US" sz="2800" b="1" dirty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low </a:t>
            </a:r>
            <a:r>
              <a:rPr lang="en-GB" altLang="en-US" sz="28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resistance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, direct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connection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between two </a:t>
            </a:r>
            <a:r>
              <a:rPr lang="en-GB" altLang="en-US" sz="2800" dirty="0">
                <a:latin typeface="Verdana" pitchFamily="34" charset="0"/>
                <a:ea typeface="Verdana" pitchFamily="34" charset="0"/>
              </a:rPr>
              <a:t>terminals of a </a:t>
            </a:r>
            <a:r>
              <a:rPr lang="en-GB" altLang="en-US" sz="2800" dirty="0" smtClean="0">
                <a:latin typeface="Verdana" pitchFamily="34" charset="0"/>
                <a:ea typeface="Verdana" pitchFamily="34" charset="0"/>
              </a:rPr>
              <a:t>network.</a:t>
            </a:r>
            <a:endParaRPr lang="en-US" altLang="en-US" sz="28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2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/>
          <a:stretch/>
        </p:blipFill>
        <p:spPr bwMode="auto">
          <a:xfrm>
            <a:off x="9564387" y="4838700"/>
            <a:ext cx="8571534" cy="422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91100" y="5448300"/>
            <a:ext cx="457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53000" y="6026944"/>
            <a:ext cx="309032" cy="4119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0</a:t>
            </a: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16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SHORT CIRCUIT CURRENT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" name="Picture 7" descr="A simple electric circuit stock vector. Illustration of electrical -  3434533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9" b="13282"/>
          <a:stretch/>
        </p:blipFill>
        <p:spPr bwMode="auto">
          <a:xfrm>
            <a:off x="5254399" y="1904532"/>
            <a:ext cx="9091232" cy="69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8849657" y="7136963"/>
            <a:ext cx="2199343" cy="8259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smtClean="0">
                <a:latin typeface="Verdana" pitchFamily="34" charset="0"/>
                <a:ea typeface="Verdana" pitchFamily="34" charset="0"/>
              </a:rPr>
              <a:t>24 VDC</a:t>
            </a:r>
            <a:endParaRPr lang="en-US" b="1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1420248" y="6298763"/>
            <a:ext cx="2981552" cy="825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sz="2400" b="1" baseline="-25000" dirty="0" smtClean="0">
                <a:latin typeface="Verdana" pitchFamily="34" charset="0"/>
                <a:ea typeface="Verdana" pitchFamily="34" charset="0"/>
              </a:rPr>
              <a:t>W</a:t>
            </a: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 = 0.1 </a:t>
            </a:r>
            <a:r>
              <a:rPr lang="el-GR" sz="2400" b="1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sz="2400" b="1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781800" y="5144216"/>
            <a:ext cx="2199343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sz="2400" b="1" baseline="-25000" dirty="0" smtClean="0">
                <a:latin typeface="Verdana" pitchFamily="34" charset="0"/>
                <a:ea typeface="Verdana" pitchFamily="34" charset="0"/>
              </a:rPr>
              <a:t>L </a:t>
            </a: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= 5 </a:t>
            </a:r>
            <a:r>
              <a:rPr lang="el-GR" sz="2400" b="1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sz="2400" b="1" dirty="0">
              <a:latin typeface="Verdana" pitchFamily="34" charset="0"/>
              <a:ea typeface="Verdana" pitchFamily="3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8915400" y="5143500"/>
            <a:ext cx="205709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8991600" y="5258460"/>
            <a:ext cx="2504143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i="1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US" sz="2400" b="1" i="1" baseline="-25000" dirty="0">
                <a:latin typeface="Verdana" pitchFamily="34" charset="0"/>
                <a:ea typeface="Verdana" pitchFamily="34" charset="0"/>
              </a:rPr>
              <a:t>B</a:t>
            </a:r>
            <a:r>
              <a:rPr lang="en-US" sz="2400" b="1" i="1" dirty="0" smtClean="0">
                <a:latin typeface="Verdana" pitchFamily="34" charset="0"/>
                <a:ea typeface="Verdana" pitchFamily="34" charset="0"/>
              </a:rPr>
              <a:t> = 4.71 A</a:t>
            </a:r>
            <a:endParaRPr lang="en-US" sz="2400" b="1" i="1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0744200" y="3234652"/>
            <a:ext cx="3128940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US" sz="2400" baseline="-25000" dirty="0" smtClean="0">
                <a:latin typeface="Verdana" pitchFamily="34" charset="0"/>
                <a:ea typeface="Verdana" pitchFamily="34" charset="0"/>
              </a:rPr>
              <a:t>N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(AT)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&gt;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US" sz="2400" baseline="-25000" dirty="0">
                <a:latin typeface="Verdana" pitchFamily="34" charset="0"/>
                <a:ea typeface="Verdana" pitchFamily="34" charset="0"/>
              </a:rPr>
              <a:t>B</a:t>
            </a:r>
            <a:endParaRPr lang="en-US" sz="2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364257" y="3771900"/>
            <a:ext cx="2199343" cy="8259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CB</a:t>
            </a:r>
            <a:endParaRPr lang="en-US" sz="2400" b="1" dirty="0">
              <a:latin typeface="Verdana" pitchFamily="34" charset="0"/>
              <a:ea typeface="Verdana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553200" y="4832337"/>
            <a:ext cx="0" cy="9969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553200" y="5829300"/>
            <a:ext cx="20574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610600" y="4672135"/>
            <a:ext cx="0" cy="11571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6781800" y="5917763"/>
            <a:ext cx="2199343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R</a:t>
            </a:r>
            <a:r>
              <a:rPr lang="en-US" sz="2400" b="1" baseline="-25000" dirty="0" smtClean="0">
                <a:latin typeface="Verdana" pitchFamily="34" charset="0"/>
                <a:ea typeface="Verdana" pitchFamily="34" charset="0"/>
              </a:rPr>
              <a:t>F</a:t>
            </a:r>
            <a:r>
              <a:rPr lang="en-US" sz="2400" b="1" dirty="0" smtClean="0">
                <a:latin typeface="Verdana" pitchFamily="34" charset="0"/>
                <a:ea typeface="Verdana" pitchFamily="34" charset="0"/>
              </a:rPr>
              <a:t> = 0 </a:t>
            </a:r>
            <a:r>
              <a:rPr lang="el-GR" sz="2400" b="1" dirty="0" smtClean="0">
                <a:latin typeface="Verdana" pitchFamily="34" charset="0"/>
                <a:ea typeface="Verdana" pitchFamily="34" charset="0"/>
              </a:rPr>
              <a:t>Ω</a:t>
            </a:r>
            <a:endParaRPr lang="en-US" sz="2400" b="1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8915400" y="5219700"/>
            <a:ext cx="2199343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b="1" i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I</a:t>
            </a:r>
            <a:r>
              <a:rPr lang="en-US" sz="2800" b="1" i="1" baseline="-250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f</a:t>
            </a:r>
            <a:r>
              <a:rPr lang="en-US" sz="2800" b="1" i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 = 240 A</a:t>
            </a:r>
            <a:endParaRPr lang="en-US" sz="2800" b="1" i="1" dirty="0">
              <a:solidFill>
                <a:srgbClr val="FF0000"/>
              </a:solidFill>
              <a:latin typeface="Verdana" pitchFamily="34" charset="0"/>
              <a:ea typeface="Verdana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10510860" y="2719577"/>
            <a:ext cx="3128940" cy="825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I</a:t>
            </a:r>
            <a:r>
              <a:rPr lang="en-US" sz="2400" baseline="-25000" dirty="0" smtClean="0">
                <a:latin typeface="Verdana" pitchFamily="34" charset="0"/>
                <a:ea typeface="Verdana" pitchFamily="34" charset="0"/>
              </a:rPr>
              <a:t>CS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(</a:t>
            </a:r>
            <a:r>
              <a:rPr lang="en-US" sz="2400" dirty="0" err="1" smtClean="0">
                <a:latin typeface="Verdana" pitchFamily="34" charset="0"/>
                <a:ea typeface="Verdana" pitchFamily="34" charset="0"/>
              </a:rPr>
              <a:t>kAIC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) &gt;I</a:t>
            </a:r>
            <a:r>
              <a:rPr lang="en-US" sz="2400" baseline="-25000" dirty="0" smtClean="0">
                <a:latin typeface="Verdana" pitchFamily="34" charset="0"/>
                <a:ea typeface="Verdana" pitchFamily="34" charset="0"/>
              </a:rPr>
              <a:t>F</a:t>
            </a:r>
            <a:endParaRPr lang="en-US" sz="2400" baseline="-250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5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19" y="2552700"/>
            <a:ext cx="7141801" cy="5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0419" y="2552700"/>
            <a:ext cx="6845581" cy="573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5181600" y="4076700"/>
            <a:ext cx="228600" cy="3048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295900" y="4793044"/>
            <a:ext cx="281940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6096000" y="4891693"/>
            <a:ext cx="2552700" cy="81575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latin typeface="Verdana" pitchFamily="34" charset="0"/>
                <a:ea typeface="Verdana" pitchFamily="34" charset="0"/>
              </a:rPr>
              <a:t>I (A)</a:t>
            </a:r>
          </a:p>
        </p:txBody>
      </p:sp>
      <p:sp>
        <p:nvSpPr>
          <p:cNvPr id="12" name="Freeform 11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883155" y="2831968"/>
            <a:ext cx="6870445" cy="5560338"/>
            <a:chOff x="2883155" y="2831968"/>
            <a:chExt cx="6870445" cy="5560338"/>
          </a:xfrm>
        </p:grpSpPr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3155" y="2831968"/>
              <a:ext cx="6870445" cy="5560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400800" y="6210300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0439400" y="2827660"/>
            <a:ext cx="7010400" cy="5564646"/>
            <a:chOff x="10439400" y="2827660"/>
            <a:chExt cx="7010400" cy="5564646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9400" y="2827660"/>
              <a:ext cx="7010400" cy="5564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5135225" y="6248400"/>
              <a:ext cx="76200" cy="76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00800" y="6121737"/>
            <a:ext cx="642103" cy="2409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131297" y="6197937"/>
            <a:ext cx="642103" cy="1647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96374"/>
            <a:ext cx="12325350" cy="736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BASIC ELECTRICAL TERMS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29000" y="1896249"/>
            <a:ext cx="13758930" cy="9571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Ohm: The unit of electrical resistance and impedance, abbreviated with the symbol omega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, </a:t>
            </a:r>
            <a:r>
              <a:rPr lang="el-GR" sz="22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.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Resistance is the opposition offered by a substance to the passage of electrical current. Impedance is the apparent resistance in a circuit to the flow of alternating current.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Ohm's Law: A statement of the relationship, discovered by the German scientist G. S. Ohm, between the voltage, amperage and resistance of a circuit. It states the voltage of a circuit in volts is equal to the product of the amperage in amperes and the resistance in ohms.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E=IR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Over current: Any current in excess of the rated current or ampacity. It may result from overload, short circuit or ground fault.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Overload: Operation in excess of normal full-load rating or rated ampacity which could cause damage or dangerous overheating if continued for a sufficient time. A fault, such as a short circuit or ground fault, is not an overload. See "Over Current".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Volt: the unit of electromotive force, the measure of electrical pressure, is abbreviated v or V, and voltage is represented by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V.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The voltage (of a circuit) is the effective (greatest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root-mean square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) difference of potential between any two conductors of the circuit concerned. </a:t>
            </a: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Watt: the unit of power or rate of work represented by a current of one ampere under a pressure of one volt (abbreviated w or W). The English horsepower is approximately equal to 746 watts. Wattage ratings of lamps actually measure the power consumption not the illuminating capability. </a:t>
            </a: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v"/>
            </a:pPr>
            <a:endParaRPr lang="en-US" sz="2200" dirty="0"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4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47900"/>
            <a:ext cx="13230751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36080" y="5419595"/>
            <a:ext cx="883920" cy="3335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019300"/>
            <a:ext cx="12077700" cy="726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162801" y="8496300"/>
            <a:ext cx="838200" cy="2573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0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5" y="1952625"/>
            <a:ext cx="12068175" cy="745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0591800" y="8638339"/>
            <a:ext cx="838200" cy="2573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8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911614"/>
            <a:ext cx="12496332" cy="727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792412" y="5415825"/>
            <a:ext cx="903788" cy="2573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4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25" y="1911614"/>
            <a:ext cx="12782603" cy="720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CIRCUIT ANALYSIS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706600" y="5383411"/>
            <a:ext cx="903788" cy="25730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CURRENT DIVIDER PRINCIPLE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1" b="9368"/>
          <a:stretch/>
        </p:blipFill>
        <p:spPr bwMode="auto">
          <a:xfrm>
            <a:off x="11049000" y="1714500"/>
            <a:ext cx="5236966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200400" y="2386956"/>
            <a:ext cx="5702426" cy="5345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In parallel circuits, the current I</a:t>
            </a:r>
            <a:r>
              <a:rPr lang="en-US" altLang="en-US" sz="3200" baseline="-25000" dirty="0" smtClean="0">
                <a:latin typeface="Verdana" pitchFamily="34" charset="0"/>
                <a:ea typeface="Verdana" pitchFamily="34" charset="0"/>
              </a:rPr>
              <a:t>T </a:t>
            </a: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divides up through the various branch networks, I</a:t>
            </a:r>
            <a:r>
              <a:rPr lang="en-US" altLang="en-US" sz="3200" baseline="-25000" dirty="0">
                <a:latin typeface="Verdana" pitchFamily="34" charset="0"/>
                <a:ea typeface="Verdana" pitchFamily="34" charset="0"/>
              </a:rPr>
              <a:t>1</a:t>
            </a: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 and I</a:t>
            </a:r>
            <a:r>
              <a:rPr lang="en-US" altLang="en-US" sz="3200" baseline="-25000" dirty="0" smtClean="0">
                <a:latin typeface="Verdana" pitchFamily="34" charset="0"/>
                <a:ea typeface="Verdana" pitchFamily="34" charset="0"/>
              </a:rPr>
              <a:t>2</a:t>
            </a: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endParaRPr lang="en-US" altLang="en-US" sz="32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Ø"/>
            </a:pPr>
            <a:endParaRPr lang="en-US" altLang="en-US" sz="3200" baseline="-250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The ratio between any two branch currents is the inverse ratio of the branch resistances.</a:t>
            </a:r>
            <a:endParaRPr lang="en-US" altLang="en-US" sz="32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2" t="14614" b="57023"/>
          <a:stretch/>
        </p:blipFill>
        <p:spPr bwMode="auto">
          <a:xfrm>
            <a:off x="11871959" y="6286500"/>
            <a:ext cx="3505200" cy="137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2" t="55308" b="15099"/>
          <a:stretch/>
        </p:blipFill>
        <p:spPr bwMode="auto">
          <a:xfrm>
            <a:off x="11811000" y="7977682"/>
            <a:ext cx="3505200" cy="1433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42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429000" y="2386956"/>
            <a:ext cx="5473826" cy="64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The voltage drop across a series resistor is directly proportional to its magnitude.</a:t>
            </a:r>
          </a:p>
          <a:p>
            <a:pPr marL="457200" indent="-457200" algn="just">
              <a:buFont typeface="Wingdings" pitchFamily="2" charset="2"/>
              <a:buChar char="Ø"/>
            </a:pPr>
            <a:endParaRPr lang="en-US" altLang="en-US" sz="32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altLang="en-US" sz="3200" dirty="0" smtClean="0">
                <a:latin typeface="Verdana" pitchFamily="34" charset="0"/>
                <a:ea typeface="Verdana" pitchFamily="34" charset="0"/>
              </a:rPr>
              <a:t>The voltage divider principle easily calculates the voltage drop across a resistor that in connector in series to other resistors.</a:t>
            </a:r>
          </a:p>
          <a:p>
            <a:pPr algn="just"/>
            <a:endParaRPr lang="en-US" altLang="en-US" sz="3200" dirty="0" smtClean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601200" y="1709340"/>
            <a:ext cx="8544720" cy="4272360"/>
            <a:chOff x="9296400" y="5290740"/>
            <a:chExt cx="8544720" cy="4272360"/>
          </a:xfrm>
        </p:grpSpPr>
        <p:grpSp>
          <p:nvGrpSpPr>
            <p:cNvPr id="9" name="Group 8"/>
            <p:cNvGrpSpPr/>
            <p:nvPr/>
          </p:nvGrpSpPr>
          <p:grpSpPr>
            <a:xfrm>
              <a:off x="9296400" y="5290740"/>
              <a:ext cx="8544720" cy="4272360"/>
              <a:chOff x="9296400" y="5311140"/>
              <a:chExt cx="8544720" cy="4272360"/>
            </a:xfrm>
          </p:grpSpPr>
          <p:pic>
            <p:nvPicPr>
              <p:cNvPr id="10" name="Picture 6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96400" y="5311140"/>
                <a:ext cx="8544720" cy="4272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0020300" y="7124700"/>
                <a:ext cx="438150" cy="484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030200" y="5448300"/>
                <a:ext cx="1219200" cy="484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383000" y="7043288"/>
                <a:ext cx="1458120" cy="484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2420600" y="8267700"/>
                <a:ext cx="2220120" cy="1295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11419840" y="8691720"/>
              <a:ext cx="397256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10744200" y="8691720"/>
              <a:ext cx="638175" cy="32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516225" y="8648700"/>
              <a:ext cx="638175" cy="32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5556865" y="5963056"/>
              <a:ext cx="638175" cy="3996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713720" y="5963056"/>
              <a:ext cx="638175" cy="3216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11506200" y="5909727"/>
                <a:ext cx="4419800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/>
                        </a:rPr>
                        <m:t>𝐕</m:t>
                      </m:r>
                      <m:r>
                        <a:rPr lang="en-US" sz="3600" b="1" i="0" baseline="-25000" smtClean="0">
                          <a:latin typeface="Cambria Math"/>
                        </a:rPr>
                        <m:t>𝐑𝟏</m:t>
                      </m:r>
                      <m:r>
                        <a:rPr lang="en-US" sz="3600" b="1" i="0">
                          <a:latin typeface="Cambria Math"/>
                        </a:rPr>
                        <m:t>=</m:t>
                      </m:r>
                      <m:r>
                        <a:rPr lang="en-US" sz="3600" b="1" i="0" smtClean="0">
                          <a:latin typeface="Cambria Math"/>
                        </a:rPr>
                        <m:t>𝐕</m:t>
                      </m:r>
                      <m:r>
                        <a:rPr lang="en-US" sz="3600" b="1" i="0" baseline="-25000" smtClean="0">
                          <a:latin typeface="Cambria Math"/>
                        </a:rPr>
                        <m:t>𝐓</m:t>
                      </m:r>
                      <m:r>
                        <a:rPr lang="en-US" sz="3600" b="1" i="0" baseline="-25000" smtClean="0">
                          <a:latin typeface="Cambria Math"/>
                        </a:rPr>
                        <m:t>  </m:t>
                      </m:r>
                      <m:r>
                        <a:rPr lang="en-US" sz="3600" b="1" i="0" smtClean="0">
                          <a:latin typeface="Cambria Math"/>
                        </a:rPr>
                        <m:t>𝐱</m:t>
                      </m:r>
                      <m:r>
                        <a:rPr lang="en-US" sz="3600" b="1" i="0" smtClean="0">
                          <a:latin typeface="Cambria Math"/>
                        </a:rPr>
                        <m:t> </m:t>
                      </m:r>
                      <m:f>
                        <m:fPr>
                          <m:ctrlPr>
                            <a:rPr lang="en-US" sz="36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1" i="0" smtClean="0">
                              <a:latin typeface="Cambria Math"/>
                            </a:rPr>
                            <m:t>𝐑𝟏</m:t>
                          </m:r>
                        </m:num>
                        <m:den>
                          <m:r>
                            <a:rPr lang="en-US" sz="3600" b="1">
                              <a:latin typeface="Cambria Math"/>
                            </a:rPr>
                            <m:t>𝐑𝟏</m:t>
                          </m:r>
                          <m:r>
                            <a:rPr lang="en-US" sz="3600" b="1" i="0" smtClean="0">
                              <a:latin typeface="Cambria Math"/>
                            </a:rPr>
                            <m:t>+</m:t>
                          </m:r>
                          <m:r>
                            <a:rPr lang="en-US" sz="3600" b="1" i="0" smtClean="0">
                              <a:latin typeface="Cambria Math"/>
                            </a:rPr>
                            <m:t>𝐑𝟐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Verdana" pitchFamily="34" charset="0"/>
                  <a:ea typeface="Verdana" pitchFamily="34" charset="0"/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0" y="5909727"/>
                <a:ext cx="4419800" cy="114236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11594625" y="7662327"/>
                <a:ext cx="4256293" cy="11423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/>
                        </a:rPr>
                        <m:t>𝐕</m:t>
                      </m:r>
                      <m:r>
                        <a:rPr lang="en-US" sz="3600" b="1" i="0" baseline="-25000" smtClean="0">
                          <a:latin typeface="Cambria Math"/>
                        </a:rPr>
                        <m:t>𝐑𝟐</m:t>
                      </m:r>
                      <m:r>
                        <a:rPr lang="en-US" sz="3600" b="1" i="0">
                          <a:latin typeface="Cambria Math"/>
                        </a:rPr>
                        <m:t>=</m:t>
                      </m:r>
                      <m:r>
                        <a:rPr lang="en-US" sz="3600" b="1" i="0" smtClean="0">
                          <a:latin typeface="Cambria Math"/>
                        </a:rPr>
                        <m:t>𝐕</m:t>
                      </m:r>
                      <m:r>
                        <a:rPr lang="en-US" sz="3600" b="1" i="0" baseline="-25000" smtClean="0">
                          <a:latin typeface="Cambria Math"/>
                        </a:rPr>
                        <m:t>𝐓</m:t>
                      </m:r>
                      <m:r>
                        <a:rPr lang="en-US" sz="3600" b="1" i="0" smtClean="0">
                          <a:latin typeface="Cambria Math"/>
                        </a:rPr>
                        <m:t> </m:t>
                      </m:r>
                      <m:r>
                        <a:rPr lang="en-US" sz="3600" b="1" i="0" smtClean="0">
                          <a:latin typeface="Cambria Math"/>
                        </a:rPr>
                        <m:t>𝐱</m:t>
                      </m:r>
                      <m:f>
                        <m:fPr>
                          <m:ctrlPr>
                            <a:rPr lang="en-US" sz="3600" b="1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3600" b="1">
                              <a:latin typeface="Cambria Math"/>
                            </a:rPr>
                            <m:t>𝐑</m:t>
                          </m:r>
                          <m:r>
                            <a:rPr lang="en-US" sz="3600" b="1" i="1" smtClean="0">
                              <a:latin typeface="Cambria Math"/>
                            </a:rPr>
                            <m:t>𝟐</m:t>
                          </m:r>
                        </m:num>
                        <m:den>
                          <m:r>
                            <a:rPr lang="en-US" sz="3600" b="1">
                              <a:latin typeface="Cambria Math"/>
                            </a:rPr>
                            <m:t>𝐑𝟏</m:t>
                          </m:r>
                          <m:r>
                            <a:rPr lang="en-US" sz="3600" b="1">
                              <a:latin typeface="Cambria Math"/>
                            </a:rPr>
                            <m:t>+</m:t>
                          </m:r>
                          <m:r>
                            <a:rPr lang="en-US" sz="3600" b="1">
                              <a:latin typeface="Cambria Math"/>
                            </a:rPr>
                            <m:t>𝐑𝟐</m:t>
                          </m:r>
                        </m:den>
                      </m:f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Roboto Condensed"/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4625" y="7662327"/>
                <a:ext cx="4256293" cy="114236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VOLTAGE DIVIDER PRINCIPLE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25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PROBLEM SOLVING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3429000" y="2019300"/>
            <a:ext cx="120396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Two resistors of resistance 3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and 6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 are connected in parallel across a battery  having  a voltage of 12V. Determine (a) the total circuit resistance  and (b) the current flowing in the 3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altLang="en-US" sz="2800" dirty="0">
                <a:latin typeface="Verdana" pitchFamily="34" charset="0"/>
                <a:ea typeface="Verdana" pitchFamily="34" charset="0"/>
              </a:rPr>
              <a:t> 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resistor.</a:t>
            </a:r>
          </a:p>
          <a:p>
            <a:pPr marL="514350" indent="-514350" algn="just">
              <a:buFont typeface="+mj-lt"/>
              <a:buAutoNum type="arabicPeriod"/>
            </a:pPr>
            <a:endParaRPr lang="en-US" altLang="en-US" sz="2800" dirty="0">
              <a:latin typeface="Verdana" pitchFamily="34" charset="0"/>
              <a:ea typeface="Verdana" pitchFamily="3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For the circuit shown below, determine (a) the voltage across R3. If the total resistance of the circuit is 100</a:t>
            </a:r>
            <a:r>
              <a:rPr lang="el-GR" altLang="en-US" sz="2800" dirty="0" smtClean="0">
                <a:latin typeface="Verdana" pitchFamily="34" charset="0"/>
                <a:ea typeface="Verdana" pitchFamily="34" charset="0"/>
              </a:rPr>
              <a:t>Ω</a:t>
            </a:r>
            <a:r>
              <a:rPr lang="en-US" altLang="en-US" sz="2800" dirty="0" smtClean="0">
                <a:latin typeface="Verdana" pitchFamily="34" charset="0"/>
                <a:ea typeface="Verdana" pitchFamily="34" charset="0"/>
              </a:rPr>
              <a:t>, determine the current flowing through resistor R1. Find also the value of resistor R2.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857080" y="5953358"/>
            <a:ext cx="7716840" cy="3866018"/>
            <a:chOff x="9296400" y="5295900"/>
            <a:chExt cx="7716840" cy="3866018"/>
          </a:xfrm>
        </p:grpSpPr>
        <p:pic>
          <p:nvPicPr>
            <p:cNvPr id="37" name="Picture 6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6400" y="5295900"/>
              <a:ext cx="7554120" cy="37770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Rectangle 37"/>
            <p:cNvSpPr/>
            <p:nvPr/>
          </p:nvSpPr>
          <p:spPr>
            <a:xfrm>
              <a:off x="9620250" y="6866022"/>
              <a:ext cx="67707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b="1" dirty="0" smtClean="0">
                  <a:solidFill>
                    <a:schemeClr val="tx1"/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25</a:t>
              </a:r>
              <a:endParaRPr lang="en-US" sz="30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659520" y="5448300"/>
              <a:ext cx="121920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555120" y="6848242"/>
              <a:ext cx="1458120" cy="4848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659520" y="8524642"/>
              <a:ext cx="1610520" cy="637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8898358" y="7006750"/>
            <a:ext cx="931441" cy="48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10V</a:t>
            </a:r>
            <a:endParaRPr lang="en-US" sz="3000" b="1" dirty="0">
              <a:solidFill>
                <a:schemeClr val="tx1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210800" y="7630424"/>
            <a:ext cx="931441" cy="48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4</a:t>
            </a:r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V</a:t>
            </a:r>
            <a:endParaRPr lang="en-US" sz="3000" b="1" dirty="0">
              <a:solidFill>
                <a:schemeClr val="tx1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974559" y="8240024"/>
            <a:ext cx="931441" cy="484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smtClean="0">
                <a:solidFill>
                  <a:schemeClr val="tx1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V3</a:t>
            </a:r>
            <a:endParaRPr lang="en-US" sz="3000" b="1" dirty="0">
              <a:solidFill>
                <a:schemeClr val="tx1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DANGERS OF ELECTRICITY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157284" y="6515100"/>
            <a:ext cx="644391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Electrical fires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are primarily caused when electrical energy heats an object above its </a:t>
            </a:r>
            <a:r>
              <a:rPr lang="en-US" sz="20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</a:rPr>
              <a:t>ignition temperature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r>
              <a:rPr lang="en-US" sz="2000" dirty="0" smtClean="0">
                <a:latin typeface="Verdana" pitchFamily="34" charset="0"/>
                <a:ea typeface="Verdana" pitchFamily="34" charset="0"/>
              </a:rPr>
              <a:t>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Excessive heat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resulting in a fire can be generated when wires are not terminated properly, or not properly sized and the </a:t>
            </a:r>
            <a:r>
              <a:rPr lang="en-US" sz="2000" b="1" dirty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load exceeds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the rating of the circuit's components. 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66"/>
          <a:stretch/>
        </p:blipFill>
        <p:spPr bwMode="auto">
          <a:xfrm>
            <a:off x="3462084" y="1903797"/>
            <a:ext cx="6139116" cy="417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972800" y="6438900"/>
            <a:ext cx="57620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Electric shock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or electrocution is dependent on the current flowing through the body and is impacted by both the contact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voltage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 and the contact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latin typeface="Verdana" pitchFamily="34" charset="0"/>
                <a:ea typeface="Verdana" pitchFamily="34" charset="0"/>
              </a:rPr>
              <a:t>resistance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. </a:t>
            </a:r>
            <a:endParaRPr lang="en-US" sz="20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20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Arc flash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can create deadly and harmful consequences to humans and their surroundings with excessive temperatures reaching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up to </a:t>
            </a:r>
            <a:r>
              <a:rPr lang="en-US" sz="2000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four </a:t>
            </a:r>
            <a:r>
              <a:rPr lang="en-US" sz="2000" b="1" dirty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times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the surface temperature of the sun.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000" dirty="0" smtClean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599" y="1903797"/>
            <a:ext cx="5457297" cy="4174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ELECTRICAL SAFETY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2"/>
          <a:stretch/>
        </p:blipFill>
        <p:spPr bwMode="auto">
          <a:xfrm>
            <a:off x="10858916" y="2781300"/>
            <a:ext cx="6743284" cy="500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971800" y="2552700"/>
            <a:ext cx="70866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>
                <a:latin typeface="Verdana" pitchFamily="34" charset="0"/>
                <a:ea typeface="Verdana" pitchFamily="34" charset="0"/>
              </a:rPr>
              <a:t>Incidents involving electricity can cause burns, explosions, shocks, and death, and are a major cause of building fires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 smtClean="0">
                <a:latin typeface="Verdana" pitchFamily="34" charset="0"/>
                <a:ea typeface="Verdana" pitchFamily="34" charset="0"/>
              </a:rPr>
              <a:t>Electrical Safety Program shall be developed to help individuals recognize and avoid electrical hazards. </a:t>
            </a:r>
          </a:p>
          <a:p>
            <a:pPr algn="just"/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 smtClean="0">
                <a:latin typeface="Verdana" pitchFamily="34" charset="0"/>
                <a:ea typeface="Verdana" pitchFamily="34" charset="0"/>
              </a:rPr>
              <a:t>The goal is to reduce and manage the risk of electrical arc flash hazard, shock, equipment damage, and fire.</a:t>
            </a:r>
            <a:endParaRPr lang="en-US" sz="2800" dirty="0">
              <a:latin typeface="Verdana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95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ELECTRICAL POWER SYSTEM</a:t>
            </a:r>
            <a:endParaRPr lang="en-US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94136"/>
            <a:ext cx="14874240" cy="7264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3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GENERAL SAFETY RULES</a:t>
            </a:r>
            <a:endParaRPr lang="en-US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9400" y="2354640"/>
            <a:ext cx="7162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 smtClean="0">
                <a:latin typeface="Verdana" pitchFamily="34" charset="0"/>
                <a:ea typeface="Verdana" pitchFamily="34" charset="0"/>
              </a:rPr>
              <a:t>NEVER </a:t>
            </a:r>
            <a:r>
              <a:rPr lang="en-US" sz="2800" b="1" dirty="0">
                <a:latin typeface="Verdana" pitchFamily="34" charset="0"/>
                <a:ea typeface="Verdana" pitchFamily="34" charset="0"/>
              </a:rPr>
              <a:t>WORK ON AN ENERGIZED CIRCUIT IF THE POWER CAN BE </a:t>
            </a:r>
            <a:r>
              <a:rPr lang="en-US" sz="2800" b="1" dirty="0" smtClean="0">
                <a:latin typeface="Verdana" pitchFamily="34" charset="0"/>
                <a:ea typeface="Verdana" pitchFamily="34" charset="0"/>
              </a:rPr>
              <a:t>DISCONNECTED.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91800" y="2324100"/>
            <a:ext cx="71628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When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possible, use the following three-step check to make certain that power is turned off: 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1. Test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the meter on a known live circuit to make sure the meter is operating. 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2. Test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the circuit that is to become the de-energized circuit with the meter. 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3. Test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the meter on the known live circuit again to make certain the meter is still operating.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067300"/>
            <a:ext cx="43434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962400" y="4305300"/>
            <a:ext cx="426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 smtClean="0">
                <a:latin typeface="Verdana" pitchFamily="34" charset="0"/>
                <a:ea typeface="Verdana" pitchFamily="34" charset="0"/>
              </a:rPr>
              <a:t>“The Golden Rule”</a:t>
            </a:r>
          </a:p>
        </p:txBody>
      </p:sp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LOCK-OUT AND TAG-OUT </a:t>
            </a:r>
            <a:endParaRPr lang="en-US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19400" y="2354640"/>
            <a:ext cx="7162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Verdana" pitchFamily="34" charset="0"/>
                <a:ea typeface="Verdana" pitchFamily="34" charset="0"/>
              </a:rPr>
              <a:t>Lock out and tag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out (LOTO)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procedures are generally employed to prevent someone from energizing a piece of equipment by mistake. This could apply to switches, circuit breakers, or valves.</a:t>
            </a:r>
            <a:endParaRPr lang="en-US" sz="2800" b="1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91800" y="2324100"/>
            <a:ext cx="65532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>
                <a:latin typeface="Verdana" pitchFamily="34" charset="0"/>
                <a:ea typeface="Verdana" pitchFamily="34" charset="0"/>
              </a:rPr>
              <a:t>The person performing the work places the lock on the equipment and keeps the key in his or her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possession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. 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Verdana" pitchFamily="34" charset="0"/>
                <a:ea typeface="Verdana" pitchFamily="34" charset="0"/>
              </a:rPr>
              <a:t>Safety lock-out hasp is a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device that permits the use of multiple padlocks and a safety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tag.</a:t>
            </a: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Verdana" pitchFamily="34" charset="0"/>
                <a:ea typeface="Verdana" pitchFamily="34" charset="0"/>
              </a:rPr>
              <a:t>This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is used when more than one person is working on the same piece of equipment. </a:t>
            </a:r>
            <a:endParaRPr lang="en-US" sz="2800" dirty="0" smtClean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marL="457200" indent="-457200" algn="just">
              <a:buFont typeface="Wingdings" pitchFamily="2" charset="2"/>
              <a:buChar char="v"/>
            </a:pPr>
            <a:r>
              <a:rPr lang="en-US" sz="2800" dirty="0" smtClean="0">
                <a:latin typeface="Verdana" pitchFamily="34" charset="0"/>
                <a:ea typeface="Verdana" pitchFamily="34" charset="0"/>
              </a:rPr>
              <a:t>Violating </a:t>
            </a:r>
            <a:r>
              <a:rPr lang="en-US" sz="2800" dirty="0">
                <a:latin typeface="Verdana" pitchFamily="34" charset="0"/>
                <a:ea typeface="Verdana" pitchFamily="34" charset="0"/>
              </a:rPr>
              <a:t>lock and tag out procedures is considered an extremely </a:t>
            </a:r>
            <a:r>
              <a:rPr lang="en-US" sz="2800" dirty="0" smtClean="0">
                <a:latin typeface="Verdana" pitchFamily="34" charset="0"/>
                <a:ea typeface="Verdana" pitchFamily="34" charset="0"/>
              </a:rPr>
              <a:t>serious offense.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680" y="5059483"/>
            <a:ext cx="50292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82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/>
              <a:t>ELECTRIC CURRENT BEHAVIOR</a:t>
            </a:r>
            <a:endParaRPr lang="en-US" sz="5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963" b="1258"/>
          <a:stretch/>
        </p:blipFill>
        <p:spPr bwMode="auto">
          <a:xfrm>
            <a:off x="4512428" y="1888754"/>
            <a:ext cx="11794372" cy="75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1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ELECTRICAL SHOCK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71800" y="2171998"/>
            <a:ext cx="5410200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Electric </a:t>
            </a:r>
            <a:r>
              <a:rPr lang="en-US" sz="2400" b="1" dirty="0">
                <a:solidFill>
                  <a:srgbClr val="C00000"/>
                </a:solidFill>
                <a:latin typeface="Verdana" pitchFamily="34" charset="0"/>
                <a:ea typeface="Verdana" pitchFamily="34" charset="0"/>
              </a:rPr>
              <a:t>shock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occurs when the human body becomes a conductor, completing the </a:t>
            </a:r>
            <a:r>
              <a:rPr lang="en-US" sz="24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</a:rPr>
              <a:t>path for current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to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flow.</a:t>
            </a:r>
          </a:p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Basic </a:t>
            </a:r>
            <a:r>
              <a:rPr lang="en-US" sz="2400" b="1" dirty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electrical safety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is that if a path is not complete, current will not flow, and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shock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 will not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occur.</a:t>
            </a:r>
          </a:p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Like water,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electricity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 will take the path of 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least resistance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. </a:t>
            </a:r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b="1" dirty="0" smtClean="0">
                <a:solidFill>
                  <a:schemeClr val="accent1"/>
                </a:solidFill>
                <a:latin typeface="Verdana" pitchFamily="34" charset="0"/>
                <a:ea typeface="Verdana" pitchFamily="34" charset="0"/>
              </a:rPr>
              <a:t>Current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will most likely flow through a </a:t>
            </a:r>
            <a:r>
              <a:rPr lang="en-US" sz="2400" b="1" dirty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circuit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 instead of a human body unless the body presents a path of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lower resistance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. 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0" y="3174414"/>
            <a:ext cx="8723101" cy="439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59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989" y="2122164"/>
            <a:ext cx="1981200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EFFECTS OF ELECTRIC CURRENT ON THE BODY</a:t>
            </a:r>
            <a:endParaRPr lang="en-US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339" y="1850653"/>
            <a:ext cx="5361134" cy="7783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488573" y="7886700"/>
            <a:ext cx="80374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 smtClean="0">
                <a:latin typeface="Verdana" pitchFamily="34" charset="0"/>
                <a:ea typeface="Verdana" pitchFamily="34" charset="0"/>
              </a:rPr>
              <a:t>“Current kills a person. However, do </a:t>
            </a:r>
            <a:r>
              <a:rPr lang="en-US" sz="2000" dirty="0">
                <a:latin typeface="Verdana" pitchFamily="34" charset="0"/>
                <a:ea typeface="Verdana" pitchFamily="34" charset="0"/>
              </a:rPr>
              <a:t>not be mislead into thinking voltage cannot harm you. Voltage is the force that pushes the current though the circuit. </a:t>
            </a:r>
            <a:r>
              <a:rPr lang="en-US" sz="2000" dirty="0" smtClean="0">
                <a:latin typeface="Verdana" pitchFamily="34" charset="0"/>
                <a:ea typeface="Verdana" pitchFamily="34" charset="0"/>
              </a:rPr>
              <a:t>So, with constant resistance, the higher the voltage, the higher the current.”</a:t>
            </a:r>
            <a:endParaRPr lang="en-US" sz="20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6600" y="1888755"/>
            <a:ext cx="4648200" cy="569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2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ELECTRICAL GROUNDING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00400" y="2840653"/>
            <a:ext cx="5410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b="1" dirty="0" err="1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Earthing</a:t>
            </a:r>
            <a:r>
              <a:rPr lang="en-US" sz="2400" b="1" dirty="0" smtClean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or grounding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is used to </a:t>
            </a:r>
            <a:r>
              <a:rPr lang="en-US" sz="2400" b="1" dirty="0">
                <a:solidFill>
                  <a:srgbClr val="00B0F0"/>
                </a:solidFill>
                <a:latin typeface="Verdana" pitchFamily="34" charset="0"/>
                <a:ea typeface="Verdana" pitchFamily="34" charset="0"/>
              </a:rPr>
              <a:t>protect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 you from an electric shock. </a:t>
            </a:r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 smtClean="0">
                <a:latin typeface="Verdana" pitchFamily="34" charset="0"/>
                <a:ea typeface="Verdana" pitchFamily="34" charset="0"/>
              </a:rPr>
              <a:t>It provides a </a:t>
            </a:r>
            <a:r>
              <a:rPr lang="en-US" sz="24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low resistance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path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(a protective conductor) for a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fault current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to flow to earth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 dirty="0">
                <a:latin typeface="Verdana" pitchFamily="34" charset="0"/>
                <a:ea typeface="Verdana" pitchFamily="34" charset="0"/>
              </a:rPr>
              <a:t>It also causes the protective device 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to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trip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 in the event of an earth or </a:t>
            </a:r>
            <a:r>
              <a:rPr lang="en-US" sz="2400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ground fault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.</a:t>
            </a:r>
            <a:endParaRPr lang="en-US" sz="2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912" y="5829300"/>
            <a:ext cx="7806414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4"/>
          <a:stretch/>
        </p:blipFill>
        <p:spPr bwMode="auto">
          <a:xfrm>
            <a:off x="9802912" y="1714500"/>
            <a:ext cx="7778960" cy="3809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/>
              <a:t>EARTH LEAKAGE PROTECTION</a:t>
            </a:r>
            <a:endParaRPr lang="en-US" sz="5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1202" name="Picture 2" descr="RCD (Residual Current Device) protection - Protection against Earth Faults  - YouTub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1888753"/>
            <a:ext cx="13030201" cy="7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3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/>
              <a:t>GROUND FAULT CIRCUIT INTERRUPTERS</a:t>
            </a:r>
            <a:endParaRPr lang="en-US" sz="5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196" name="Picture 4" descr="Leviton 20 Amp Self-Test SmartlockPro Slim Duplex GFCI Outlet, White  R12-GFNT2-0RW - The Home Depo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7" r="27200"/>
          <a:stretch/>
        </p:blipFill>
        <p:spPr bwMode="auto">
          <a:xfrm>
            <a:off x="8763000" y="2324100"/>
            <a:ext cx="2348992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0" r="7200"/>
          <a:stretch/>
        </p:blipFill>
        <p:spPr bwMode="auto">
          <a:xfrm>
            <a:off x="12115800" y="2957006"/>
            <a:ext cx="5105400" cy="584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 descr="What Is The Difference Between Circuit Breaker And GFCI?, 40% OFF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r="25797"/>
          <a:stretch/>
        </p:blipFill>
        <p:spPr bwMode="auto">
          <a:xfrm>
            <a:off x="3581400" y="2960370"/>
            <a:ext cx="4303469" cy="46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429000" y="7654945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GROUND FAULT </a:t>
            </a: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CIRCUIT BREAKER</a:t>
            </a: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10600" y="7810500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GROUND FAULT </a:t>
            </a: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RECEPTACLE</a:t>
            </a: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030200" y="7810500"/>
            <a:ext cx="441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GROUND FAULT </a:t>
            </a:r>
          </a:p>
          <a:p>
            <a:pPr algn="just"/>
            <a:r>
              <a:rPr lang="en-US" sz="2800" dirty="0" smtClean="0">
                <a:latin typeface="Verdana" pitchFamily="34" charset="0"/>
                <a:ea typeface="Verdana" pitchFamily="34" charset="0"/>
              </a:rPr>
              <a:t>EXTENSION</a:t>
            </a:r>
            <a:endParaRPr lang="en-US" sz="2800" dirty="0">
              <a:latin typeface="Verdana" pitchFamily="34" charset="0"/>
              <a:ea typeface="Verdana" pitchFamily="34" charset="0"/>
            </a:endParaRPr>
          </a:p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29000" y="9334500"/>
            <a:ext cx="4961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https://www.youtube.com/watch?v=ggJo6m8NZtA</a:t>
            </a:r>
          </a:p>
        </p:txBody>
      </p:sp>
      <p:sp>
        <p:nvSpPr>
          <p:cNvPr id="15" name="Freeform 14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8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/>
              <a:t>ELECTRICAL PROTECION DEVICES</a:t>
            </a:r>
            <a:endParaRPr lang="en-US" sz="5400" dirty="0"/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106" y="1888754"/>
            <a:ext cx="10720387" cy="7218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660106" y="9563100"/>
            <a:ext cx="8282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https://www.electricaltechnology.org/2019/07/mcb-mccb-elcb-rcb-rcd-rccb-rcbo.html</a:t>
            </a:r>
          </a:p>
        </p:txBody>
      </p:sp>
      <p:sp>
        <p:nvSpPr>
          <p:cNvPr id="9" name="Freeform 8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2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latin typeface="Verdana" pitchFamily="34" charset="0"/>
                <a:ea typeface="Verdana" pitchFamily="34" charset="0"/>
              </a:rPr>
              <a:t>ARC FLASH ANALYSIS</a:t>
            </a:r>
            <a:endParaRPr lang="en-US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5" y="2247900"/>
            <a:ext cx="8005575" cy="64691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89C68845-B554-4F9A-A67F-0A2F7E8303BB}"/>
              </a:ext>
            </a:extLst>
          </p:cNvPr>
          <p:cNvSpPr/>
          <p:nvPr/>
        </p:nvSpPr>
        <p:spPr>
          <a:xfrm>
            <a:off x="3124200" y="8865445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Verdana" panose="020B0604030504040204" pitchFamily="34" charset="0"/>
                <a:ea typeface="Verdana" panose="020B0604030504040204" pitchFamily="34" charset="0"/>
              </a:rPr>
              <a:t>Arc Flash and Shock Protection Boundaries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658600" y="1714500"/>
            <a:ext cx="6019800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400" dirty="0" smtClean="0">
                <a:latin typeface="Verdana" pitchFamily="34" charset="0"/>
                <a:ea typeface="Verdana" pitchFamily="34" charset="0"/>
              </a:rPr>
              <a:t>Arc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Flash Boundaries – the distance from exposed energized electrical components within which a person could receive a second degree burn if an electrical arc flash occurs. </a:t>
            </a:r>
          </a:p>
          <a:p>
            <a:pPr algn="just"/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400" dirty="0" smtClean="0">
                <a:latin typeface="Verdana" pitchFamily="34" charset="0"/>
                <a:ea typeface="Verdana" pitchFamily="34" charset="0"/>
              </a:rPr>
              <a:t>Limited </a:t>
            </a:r>
            <a:r>
              <a:rPr lang="en-US" sz="2400" dirty="0">
                <a:latin typeface="Verdana" pitchFamily="34" charset="0"/>
                <a:ea typeface="Verdana" pitchFamily="34" charset="0"/>
              </a:rPr>
              <a:t>Space Boundary – the approach distance to exposed energized electrical components within which a shock hazard exists. It is the approach limit for unqualified persons</a:t>
            </a:r>
            <a:r>
              <a:rPr lang="en-US" sz="24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algn="just"/>
            <a:r>
              <a:rPr lang="en-US" sz="2400" dirty="0">
                <a:latin typeface="Verdana" pitchFamily="34" charset="0"/>
                <a:ea typeface="Verdana" pitchFamily="34" charset="0"/>
              </a:rPr>
              <a:t>Restricted Space Boundary – the approach limit for qualified person to exposed energized electrical components where there is an increased of electric shock due to electrical arc-over combined with inadvertent movement. </a:t>
            </a:r>
          </a:p>
          <a:p>
            <a:pPr algn="just"/>
            <a:endParaRPr lang="en-US" sz="2400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1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WHAT IS ELECTRICITY?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495819" y="2271772"/>
            <a:ext cx="6333981" cy="741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 smtClean="0">
                <a:latin typeface="Verdana" pitchFamily="34" charset="0"/>
                <a:ea typeface="Verdana" pitchFamily="34" charset="0"/>
                <a:cs typeface="Tahoma" pitchFamily="34" charset="0"/>
              </a:rPr>
              <a:t> </a:t>
            </a:r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Electricity</a:t>
            </a:r>
            <a:r>
              <a:rPr lang="en-US" sz="2800" dirty="0" smtClean="0">
                <a:latin typeface="Verdana" pitchFamily="34" charset="0"/>
                <a:ea typeface="Verdana" pitchFamily="34" charset="0"/>
                <a:cs typeface="Tahoma" pitchFamily="34" charset="0"/>
              </a:rPr>
              <a:t> </a:t>
            </a: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is a source of energy to power devices (e.g., lights, electrical drill, or a computer</a:t>
            </a:r>
            <a:r>
              <a:rPr lang="en-US" sz="2800" dirty="0" smtClean="0">
                <a:latin typeface="Verdana" pitchFamily="34" charset="0"/>
                <a:ea typeface="Verdana" pitchFamily="34" charset="0"/>
                <a:cs typeface="Tahoma" pitchFamily="34" charset="0"/>
              </a:rPr>
              <a:t>)</a:t>
            </a:r>
          </a:p>
          <a:p>
            <a:pPr algn="just"/>
            <a:endParaRPr lang="en-US" sz="2800" dirty="0" smtClean="0">
              <a:latin typeface="Verdana" pitchFamily="34" charset="0"/>
              <a:ea typeface="Verdana" pitchFamily="34" charset="0"/>
              <a:cs typeface="Tahom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If you compare electricity to water, </a:t>
            </a:r>
            <a:r>
              <a:rPr lang="en-US" sz="28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voltage</a:t>
            </a: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 is the water </a:t>
            </a:r>
            <a:r>
              <a:rPr lang="en-US" sz="28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pressure</a:t>
            </a: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 and </a:t>
            </a:r>
            <a:r>
              <a:rPr lang="en-US" sz="2800" b="1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current</a:t>
            </a: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 is the rate of </a:t>
            </a:r>
            <a:r>
              <a:rPr lang="en-US" sz="2800" b="1" dirty="0" smtClean="0">
                <a:solidFill>
                  <a:schemeClr val="accent6"/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flow</a:t>
            </a:r>
            <a:r>
              <a:rPr lang="en-US" sz="2800" dirty="0" smtClean="0">
                <a:latin typeface="Verdana" pitchFamily="34" charset="0"/>
                <a:ea typeface="Verdana" pitchFamily="34" charset="0"/>
                <a:cs typeface="Tahoma" pitchFamily="34" charset="0"/>
              </a:rPr>
              <a:t>.</a:t>
            </a:r>
          </a:p>
          <a:p>
            <a:pPr algn="just"/>
            <a:endParaRPr lang="en-US" sz="2800" dirty="0" smtClean="0">
              <a:latin typeface="Verdana" pitchFamily="34" charset="0"/>
              <a:ea typeface="Verdana" pitchFamily="34" charset="0"/>
              <a:cs typeface="Tahom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Just as with water, the higher the voltage (pressure) or greater the current (flow rate), the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Tahoma" pitchFamily="34" charset="0"/>
              </a:rPr>
              <a:t>more dangerous </a:t>
            </a:r>
            <a:r>
              <a:rPr lang="en-US" sz="2800" dirty="0">
                <a:latin typeface="Verdana" pitchFamily="34" charset="0"/>
                <a:ea typeface="Verdana" pitchFamily="34" charset="0"/>
                <a:cs typeface="Tahoma" pitchFamily="34" charset="0"/>
              </a:rPr>
              <a:t>electricity becomes.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2800" dirty="0">
              <a:latin typeface="Verdana" pitchFamily="34" charset="0"/>
              <a:ea typeface="Verdana" pitchFamily="34" charset="0"/>
              <a:cs typeface="Tahoma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sz="2800" dirty="0">
              <a:latin typeface="Verdana" pitchFamily="34" charset="0"/>
              <a:ea typeface="Verdana" pitchFamily="34" charset="0"/>
              <a:cs typeface="Tahoma" pitchFamily="34" charset="0"/>
            </a:endParaRPr>
          </a:p>
        </p:txBody>
      </p:sp>
      <p:pic>
        <p:nvPicPr>
          <p:cNvPr id="22" name="Picture 4" descr="C02NF0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8"/>
          <a:stretch>
            <a:fillRect/>
          </a:stretch>
        </p:blipFill>
        <p:spPr bwMode="auto">
          <a:xfrm>
            <a:off x="11658600" y="2313102"/>
            <a:ext cx="5733273" cy="30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 descr="C02NF0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399" y="6438900"/>
            <a:ext cx="6716569" cy="302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12649200" y="1876424"/>
            <a:ext cx="3543300" cy="600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Electrical Circuit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12268200" y="6067424"/>
            <a:ext cx="4800600" cy="60007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en-US" sz="2800" b="1" dirty="0" smtClean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Water-Based Analogy</a:t>
            </a:r>
          </a:p>
        </p:txBody>
      </p:sp>
    </p:spTree>
    <p:extLst>
      <p:ext uri="{BB962C8B-B14F-4D97-AF65-F5344CB8AC3E}">
        <p14:creationId xmlns:p14="http://schemas.microsoft.com/office/powerpoint/2010/main" val="211697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latin typeface="Verdana" pitchFamily="34" charset="0"/>
                <a:ea typeface="Verdana" pitchFamily="34" charset="0"/>
              </a:rPr>
              <a:t>ARC FLASH ANALYSIS</a:t>
            </a:r>
            <a:endParaRPr lang="en-US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2228454"/>
            <a:ext cx="5791200" cy="3407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7640" y="5975352"/>
            <a:ext cx="3718560" cy="3617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200" y="6521590"/>
            <a:ext cx="1775658" cy="2587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56"/>
          <a:stretch/>
        </p:blipFill>
        <p:spPr bwMode="auto">
          <a:xfrm>
            <a:off x="2682240" y="2552700"/>
            <a:ext cx="8195277" cy="5784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8999"/>
            </a:blip>
            <a:stretch>
              <a:fillRect b="-3194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9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7737" y="1952114"/>
            <a:ext cx="9380263" cy="5722164"/>
            <a:chOff x="0" y="0"/>
            <a:chExt cx="2470522" cy="15070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0522" cy="1507072"/>
            </a:xfrm>
            <a:custGeom>
              <a:avLst/>
              <a:gdLst/>
              <a:ahLst/>
              <a:cxnLst/>
              <a:rect l="l" t="t" r="r" b="b"/>
              <a:pathLst>
                <a:path w="2470522" h="1507072">
                  <a:moveTo>
                    <a:pt x="0" y="0"/>
                  </a:moveTo>
                  <a:lnTo>
                    <a:pt x="2470522" y="0"/>
                  </a:lnTo>
                  <a:lnTo>
                    <a:pt x="2470522" y="1507072"/>
                  </a:lnTo>
                  <a:lnTo>
                    <a:pt x="0" y="1507072"/>
                  </a:lnTo>
                  <a:close/>
                </a:path>
              </a:pathLst>
            </a:custGeom>
            <a:solidFill>
              <a:srgbClr val="004AA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70522" cy="1545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8907737" cy="10287000"/>
            <a:chOff x="0" y="0"/>
            <a:chExt cx="11876983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17527" r="17527"/>
            <a:stretch>
              <a:fillRect/>
            </a:stretch>
          </p:blipFill>
          <p:spPr>
            <a:xfrm>
              <a:off x="0" y="0"/>
              <a:ext cx="11876983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8917262" y="7747029"/>
            <a:ext cx="9380263" cy="2434439"/>
            <a:chOff x="0" y="0"/>
            <a:chExt cx="2470522" cy="6411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0522" cy="641169"/>
            </a:xfrm>
            <a:custGeom>
              <a:avLst/>
              <a:gdLst/>
              <a:ahLst/>
              <a:cxnLst/>
              <a:rect l="l" t="t" r="r" b="b"/>
              <a:pathLst>
                <a:path w="2470522" h="641169">
                  <a:moveTo>
                    <a:pt x="0" y="0"/>
                  </a:moveTo>
                  <a:lnTo>
                    <a:pt x="2470522" y="0"/>
                  </a:lnTo>
                  <a:lnTo>
                    <a:pt x="2470522" y="641169"/>
                  </a:lnTo>
                  <a:lnTo>
                    <a:pt x="0" y="641169"/>
                  </a:lnTo>
                  <a:close/>
                </a:path>
              </a:pathLst>
            </a:custGeom>
            <a:solidFill>
              <a:srgbClr val="F8D33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0522" cy="679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0134136" y="3292724"/>
            <a:ext cx="7125164" cy="386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0"/>
              </a:lnSpc>
            </a:pPr>
            <a:r>
              <a:rPr lang="en-US" sz="9500">
                <a:solidFill>
                  <a:srgbClr val="FFFFFF"/>
                </a:solidFill>
                <a:latin typeface="Anton"/>
              </a:rPr>
              <a:t>THANK YOU FOR YOUR ATTENTION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06956" y="2194451"/>
            <a:ext cx="8153864" cy="558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74"/>
              </a:lnSpc>
            </a:pPr>
            <a:r>
              <a:rPr lang="en-US" sz="2499" spc="1154">
                <a:solidFill>
                  <a:srgbClr val="FFFFFF"/>
                </a:solidFill>
                <a:latin typeface="Montserrat Bold"/>
              </a:rPr>
              <a:t>END OF THE 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17587" y="8007653"/>
            <a:ext cx="6358263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24"/>
              </a:lnSpc>
            </a:pPr>
            <a:r>
              <a:rPr lang="en-US" sz="2499" spc="117">
                <a:solidFill>
                  <a:srgbClr val="000000"/>
                </a:solidFill>
                <a:latin typeface="Montserrat Bold"/>
              </a:rPr>
              <a:t>TRILOGIX TRAINING INSTITUTE</a:t>
            </a:r>
          </a:p>
        </p:txBody>
      </p:sp>
      <p:sp>
        <p:nvSpPr>
          <p:cNvPr id="14" name="Freeform 14"/>
          <p:cNvSpPr/>
          <p:nvPr/>
        </p:nvSpPr>
        <p:spPr>
          <a:xfrm>
            <a:off x="9906956" y="8734888"/>
            <a:ext cx="456825" cy="456825"/>
          </a:xfrm>
          <a:custGeom>
            <a:avLst/>
            <a:gdLst/>
            <a:ahLst/>
            <a:cxnLst/>
            <a:rect l="l" t="t" r="r" b="b"/>
            <a:pathLst>
              <a:path w="456825" h="456825">
                <a:moveTo>
                  <a:pt x="0" y="0"/>
                </a:moveTo>
                <a:lnTo>
                  <a:pt x="456825" y="0"/>
                </a:lnTo>
                <a:lnTo>
                  <a:pt x="456825" y="456825"/>
                </a:lnTo>
                <a:lnTo>
                  <a:pt x="0" y="45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943715" y="9278329"/>
            <a:ext cx="383307" cy="383307"/>
          </a:xfrm>
          <a:custGeom>
            <a:avLst/>
            <a:gdLst/>
            <a:ahLst/>
            <a:cxnLst/>
            <a:rect l="l" t="t" r="r" b="b"/>
            <a:pathLst>
              <a:path w="383307" h="383307">
                <a:moveTo>
                  <a:pt x="0" y="0"/>
                </a:moveTo>
                <a:lnTo>
                  <a:pt x="383307" y="0"/>
                </a:lnTo>
                <a:lnTo>
                  <a:pt x="383307" y="383307"/>
                </a:lnTo>
                <a:lnTo>
                  <a:pt x="0" y="38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9951584" y="9723864"/>
            <a:ext cx="367570" cy="367570"/>
          </a:xfrm>
          <a:custGeom>
            <a:avLst/>
            <a:gdLst/>
            <a:ahLst/>
            <a:cxnLst/>
            <a:rect l="l" t="t" r="r" b="b"/>
            <a:pathLst>
              <a:path w="367570" h="367570">
                <a:moveTo>
                  <a:pt x="0" y="0"/>
                </a:moveTo>
                <a:lnTo>
                  <a:pt x="367570" y="0"/>
                </a:lnTo>
                <a:lnTo>
                  <a:pt x="367570" y="367570"/>
                </a:lnTo>
                <a:lnTo>
                  <a:pt x="0" y="367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492064" y="9604486"/>
            <a:ext cx="3491824" cy="4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Open Sans"/>
              </a:rPr>
              <a:t>www.trilogixtiatc.com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92064" y="8711666"/>
            <a:ext cx="2724272" cy="4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Open Sans"/>
              </a:rPr>
              <a:t>+971506675357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5977" y="9164247"/>
            <a:ext cx="2467812" cy="44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28"/>
              </a:lnSpc>
              <a:spcBef>
                <a:spcPct val="0"/>
              </a:spcBef>
            </a:pPr>
            <a:r>
              <a:rPr lang="en-US" sz="2591">
                <a:solidFill>
                  <a:srgbClr val="000000"/>
                </a:solidFill>
                <a:latin typeface="Open Sans"/>
              </a:rPr>
              <a:t>(04) 3595338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TYPES OF ELECTRICAL ENERGY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7892" name="Picture 4" descr="Behavior of Resistors in AC Circuits - EE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31"/>
          <a:stretch/>
        </p:blipFill>
        <p:spPr bwMode="auto">
          <a:xfrm>
            <a:off x="3780423" y="6438900"/>
            <a:ext cx="53227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81400" y="1735872"/>
            <a:ext cx="6172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When the current flowing in a conductor always flows in the </a:t>
            </a:r>
            <a:r>
              <a:rPr lang="en-GB" altLang="en-US" sz="2200" b="1" dirty="0">
                <a:solidFill>
                  <a:schemeClr val="accent2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same direction </a:t>
            </a: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this is </a:t>
            </a:r>
            <a:r>
              <a:rPr lang="en-GB" altLang="en-US" sz="2200" b="1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direct current</a:t>
            </a:r>
            <a:r>
              <a:rPr lang="en-GB" altLang="en-US" sz="2200" b="1" dirty="0">
                <a:latin typeface="Verdana" pitchFamily="34" charset="0"/>
                <a:ea typeface="Verdana" pitchFamily="34" charset="0"/>
              </a:rPr>
              <a:t> </a:t>
            </a: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(</a:t>
            </a:r>
            <a:r>
              <a:rPr lang="en-GB" altLang="en-US" sz="2200" b="1" dirty="0">
                <a:solidFill>
                  <a:schemeClr val="accent5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DC</a:t>
            </a:r>
            <a:r>
              <a:rPr lang="en-GB" altLang="en-US" sz="2200" dirty="0" smtClean="0">
                <a:latin typeface="Verdana" pitchFamily="34" charset="0"/>
                <a:ea typeface="Verdana" pitchFamily="34" charset="0"/>
              </a:rPr>
              <a:t>).</a:t>
            </a:r>
          </a:p>
          <a:p>
            <a:pPr algn="just"/>
            <a:endParaRPr lang="en-GB" alt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Power sources are generally supplied by </a:t>
            </a:r>
            <a:r>
              <a:rPr lang="en-US" sz="2200" b="1" dirty="0" smtClean="0">
                <a:solidFill>
                  <a:srgbClr val="7030A0"/>
                </a:solidFill>
                <a:latin typeface="Verdana" pitchFamily="34" charset="0"/>
                <a:ea typeface="Verdana" pitchFamily="34" charset="0"/>
              </a:rPr>
              <a:t>batteries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.</a:t>
            </a:r>
          </a:p>
          <a:p>
            <a:pPr algn="just"/>
            <a:endParaRPr 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Batteries in cell phones, lap tops,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flashlights, uninterruptible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p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ower supplies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(UPS) or vehicles are sources of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direct 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  <a:latin typeface="Verdana" pitchFamily="34" charset="0"/>
                <a:ea typeface="Verdana" pitchFamily="34" charset="0"/>
              </a:rPr>
              <a:t>current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.</a:t>
            </a:r>
            <a:endParaRPr lang="en-GB" altLang="en-US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GB" altLang="en-US" dirty="0">
              <a:latin typeface="Verdana" pitchFamily="34" charset="0"/>
              <a:ea typeface="Verdan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142372" y="1714500"/>
            <a:ext cx="5628521" cy="560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When the direction of the current periodically </a:t>
            </a:r>
            <a:r>
              <a:rPr lang="en-GB" altLang="en-US" sz="2200" b="1" dirty="0">
                <a:solidFill>
                  <a:srgbClr val="00B050"/>
                </a:solidFill>
                <a:latin typeface="Verdana" pitchFamily="34" charset="0"/>
                <a:ea typeface="Verdana" pitchFamily="34" charset="0"/>
              </a:rPr>
              <a:t>changes</a:t>
            </a: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 this is </a:t>
            </a:r>
            <a:r>
              <a:rPr lang="en-GB" altLang="en-US" sz="2200" b="1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</a:rPr>
              <a:t>alternating current </a:t>
            </a:r>
            <a:r>
              <a:rPr lang="en-GB" altLang="en-US" sz="2200" dirty="0">
                <a:latin typeface="Verdana" pitchFamily="34" charset="0"/>
                <a:ea typeface="Verdana" pitchFamily="34" charset="0"/>
              </a:rPr>
              <a:t>(</a:t>
            </a:r>
            <a:r>
              <a:rPr lang="en-GB" altLang="en-US" sz="2200" b="1" dirty="0">
                <a:solidFill>
                  <a:schemeClr val="accent6"/>
                </a:solidFill>
                <a:latin typeface="Verdana" pitchFamily="34" charset="0"/>
                <a:ea typeface="Verdana" pitchFamily="34" charset="0"/>
              </a:rPr>
              <a:t>AC</a:t>
            </a:r>
            <a:r>
              <a:rPr lang="en-GB" altLang="en-US" sz="2200" dirty="0" smtClean="0">
                <a:latin typeface="Verdana" pitchFamily="34" charset="0"/>
                <a:ea typeface="Verdana" pitchFamily="34" charset="0"/>
              </a:rPr>
              <a:t>).</a:t>
            </a:r>
          </a:p>
          <a:p>
            <a:pPr algn="just"/>
            <a:endParaRPr lang="en-GB" altLang="en-US" sz="22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200" dirty="0">
                <a:latin typeface="Verdana" pitchFamily="34" charset="0"/>
                <a:ea typeface="Verdana" pitchFamily="34" charset="0"/>
              </a:rPr>
              <a:t>Power sources are generally supplied by </a:t>
            </a:r>
            <a:r>
              <a:rPr lang="en-US" sz="2200" b="1" dirty="0">
                <a:solidFill>
                  <a:schemeClr val="accent5"/>
                </a:solidFill>
                <a:latin typeface="Verdana" pitchFamily="34" charset="0"/>
                <a:ea typeface="Verdana" pitchFamily="34" charset="0"/>
              </a:rPr>
              <a:t>generators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 found at hydroelectric, coal fired, or nuclear power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plants.</a:t>
            </a:r>
          </a:p>
          <a:p>
            <a:pPr algn="just"/>
            <a:r>
              <a:rPr lang="en-US" sz="2200" dirty="0" smtClean="0">
                <a:latin typeface="Verdana" pitchFamily="34" charset="0"/>
                <a:ea typeface="Verdana" pitchFamily="34" charset="0"/>
              </a:rPr>
              <a:t> </a:t>
            </a: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200" b="1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</a:rPr>
              <a:t>AC energy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is </a:t>
            </a:r>
            <a:r>
              <a:rPr lang="en-US" sz="2200" dirty="0">
                <a:latin typeface="Verdana" pitchFamily="34" charset="0"/>
                <a:ea typeface="Verdana" pitchFamily="34" charset="0"/>
              </a:rPr>
              <a:t>distributed by above or underground power lines for end use in home, commercial, and industrial </a:t>
            </a:r>
            <a:r>
              <a:rPr lang="en-US" sz="2200" dirty="0" smtClean="0">
                <a:latin typeface="Verdana" pitchFamily="34" charset="0"/>
                <a:ea typeface="Verdana" pitchFamily="34" charset="0"/>
              </a:rPr>
              <a:t>applications.</a:t>
            </a:r>
            <a:endParaRPr lang="en-US" sz="2200" dirty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 smtClean="0">
              <a:latin typeface="Verdana" pitchFamily="34" charset="0"/>
              <a:ea typeface="Verdana" pitchFamily="34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>
              <a:latin typeface="Verdana" pitchFamily="34" charset="0"/>
              <a:ea typeface="Verdana" pitchFamily="34" charset="0"/>
            </a:endParaRPr>
          </a:p>
          <a:p>
            <a:pPr algn="just"/>
            <a:endParaRPr lang="en-GB" altLang="en-US" sz="2400" dirty="0">
              <a:latin typeface="Verdana" pitchFamily="34" charset="0"/>
              <a:ea typeface="Verdana" pitchFamily="34" charset="0"/>
            </a:endParaRPr>
          </a:p>
        </p:txBody>
      </p:sp>
      <p:pic>
        <p:nvPicPr>
          <p:cNvPr id="12" name="Picture 4" descr="Behavior of Resistors in AC Circuits - EEWeb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4"/>
          <a:stretch/>
        </p:blipFill>
        <p:spPr bwMode="auto">
          <a:xfrm>
            <a:off x="11811000" y="6438900"/>
            <a:ext cx="44240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76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TYPES OF ELECTRICAL ENERGY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3" name="Picture 6" descr="What are Tides - Tides and Water Levels: NOAA's National Ocean Service  Educati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474" y="5841895"/>
            <a:ext cx="7550726" cy="346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GIF nature waterfall river - animated GIF on GIFER - by Nisho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554795"/>
            <a:ext cx="762000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Behavior of Resistors in AC Circuits - EEWe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31"/>
          <a:stretch/>
        </p:blipFill>
        <p:spPr bwMode="auto">
          <a:xfrm>
            <a:off x="2819400" y="1862975"/>
            <a:ext cx="53227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Behavior of Resistors in AC Circuits - EEWe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94"/>
          <a:stretch/>
        </p:blipFill>
        <p:spPr bwMode="auto">
          <a:xfrm>
            <a:off x="3581400" y="5905500"/>
            <a:ext cx="442408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6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/>
        </p:nvSpPr>
        <p:spPr>
          <a:xfrm>
            <a:off x="2667000" y="38100"/>
            <a:ext cx="14706600" cy="14767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5400" dirty="0" smtClean="0">
                <a:latin typeface="Verdana" pitchFamily="34" charset="0"/>
                <a:ea typeface="Verdana" pitchFamily="34" charset="0"/>
              </a:rPr>
              <a:t>INTERNATIONAL SYTEM UNITS</a:t>
            </a:r>
            <a:endParaRPr lang="en-US" sz="5400" dirty="0">
              <a:latin typeface="Verdana" pitchFamily="34" charset="0"/>
              <a:ea typeface="Verdana" pitchFamily="34" charset="0"/>
            </a:endParaRPr>
          </a:p>
        </p:txBody>
      </p:sp>
      <p:grpSp>
        <p:nvGrpSpPr>
          <p:cNvPr id="25" name="Group 3"/>
          <p:cNvGrpSpPr/>
          <p:nvPr/>
        </p:nvGrpSpPr>
        <p:grpSpPr>
          <a:xfrm>
            <a:off x="0" y="0"/>
            <a:ext cx="2191530" cy="10287000"/>
            <a:chOff x="0" y="0"/>
            <a:chExt cx="577193" cy="2332482"/>
          </a:xfrm>
        </p:grpSpPr>
        <p:sp>
          <p:nvSpPr>
            <p:cNvPr id="26" name="Freeform 4"/>
            <p:cNvSpPr/>
            <p:nvPr/>
          </p:nvSpPr>
          <p:spPr>
            <a:xfrm>
              <a:off x="0" y="0"/>
              <a:ext cx="577193" cy="2332482"/>
            </a:xfrm>
            <a:custGeom>
              <a:avLst/>
              <a:gdLst/>
              <a:ahLst/>
              <a:cxnLst/>
              <a:rect l="l" t="t" r="r" b="b"/>
              <a:pathLst>
                <a:path w="577193" h="2332482">
                  <a:moveTo>
                    <a:pt x="0" y="0"/>
                  </a:moveTo>
                  <a:lnTo>
                    <a:pt x="577193" y="0"/>
                  </a:lnTo>
                  <a:lnTo>
                    <a:pt x="577193" y="2332482"/>
                  </a:lnTo>
                  <a:lnTo>
                    <a:pt x="0" y="2332482"/>
                  </a:lnTo>
                  <a:close/>
                </a:path>
              </a:pathLst>
            </a:custGeom>
            <a:solidFill>
              <a:srgbClr val="1C294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5"/>
            <p:cNvSpPr txBox="1"/>
            <p:nvPr/>
          </p:nvSpPr>
          <p:spPr>
            <a:xfrm>
              <a:off x="0" y="-38100"/>
              <a:ext cx="577193" cy="23705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Freeform 6"/>
          <p:cNvSpPr/>
          <p:nvPr/>
        </p:nvSpPr>
        <p:spPr>
          <a:xfrm>
            <a:off x="254761" y="187695"/>
            <a:ext cx="1701059" cy="1701059"/>
          </a:xfrm>
          <a:custGeom>
            <a:avLst/>
            <a:gdLst/>
            <a:ahLst/>
            <a:cxnLst/>
            <a:rect l="l" t="t" r="r" b="b"/>
            <a:pathLst>
              <a:path w="1701059" h="1701059">
                <a:moveTo>
                  <a:pt x="0" y="0"/>
                </a:moveTo>
                <a:lnTo>
                  <a:pt x="1701059" y="0"/>
                </a:lnTo>
                <a:lnTo>
                  <a:pt x="1701059" y="1701060"/>
                </a:lnTo>
                <a:lnTo>
                  <a:pt x="0" y="1701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17" name="Group 1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117240"/>
              </p:ext>
            </p:extLst>
          </p:nvPr>
        </p:nvGraphicFramePr>
        <p:xfrm>
          <a:off x="3352801" y="2095500"/>
          <a:ext cx="13984310" cy="716280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3989806"/>
                <a:gridCol w="3808574"/>
                <a:gridCol w="2841104"/>
                <a:gridCol w="3344826"/>
              </a:tblGrid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Quantity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Quantity symbol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Unit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Unit symbol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tabLst>
                          <a:tab pos="-68263" algn="l"/>
                        </a:tabLst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tabLst>
                          <a:tab pos="-68263" algn="l"/>
                        </a:tabLst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tabLst>
                          <a:tab pos="-68263" algn="l"/>
                        </a:tabLs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-68263" algn="l"/>
                        </a:tabLs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-68263" algn="l"/>
                        </a:tabLst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Capacitance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Farad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Charge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Q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Coulomb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Current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Ampere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Electromotive force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Volt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Frequency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Hertz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Hz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Inductance (self)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L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Henry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Period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Second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Potential difference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Volt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V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Power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Watt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W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Resistance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Ohm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Ω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Temperature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Kelvin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K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09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Time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Second</a:t>
                      </a:r>
                      <a:endParaRPr kumimoji="0" lang="en-GB" altLang="en-US" sz="3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E30000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en-US" sz="3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0" lang="en-GB" altLang="en-US" sz="3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3018699" y="624963"/>
            <a:ext cx="12250602" cy="9037075"/>
          </a:xfrm>
          <a:custGeom>
            <a:avLst/>
            <a:gdLst/>
            <a:ahLst/>
            <a:cxnLst/>
            <a:rect l="l" t="t" r="r" b="b"/>
            <a:pathLst>
              <a:path w="12250602" h="9037075">
                <a:moveTo>
                  <a:pt x="0" y="0"/>
                </a:moveTo>
                <a:lnTo>
                  <a:pt x="12250602" y="0"/>
                </a:lnTo>
                <a:lnTo>
                  <a:pt x="12250602" y="9037075"/>
                </a:lnTo>
                <a:lnTo>
                  <a:pt x="0" y="90370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</a:blip>
            <a:stretch>
              <a:fillRect b="-3194"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13780</TotalTime>
  <Words>2894</Words>
  <Application>Microsoft Office PowerPoint</Application>
  <PresentationFormat>Custom</PresentationFormat>
  <Paragraphs>506</Paragraphs>
  <Slides>61</Slides>
  <Notes>59</Notes>
  <HiddenSlides>5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5" baseType="lpstr">
      <vt:lpstr>Arial</vt:lpstr>
      <vt:lpstr>Open Sans</vt:lpstr>
      <vt:lpstr>Times New Roman</vt:lpstr>
      <vt:lpstr>Montserrat Bold</vt:lpstr>
      <vt:lpstr>Times</vt:lpstr>
      <vt:lpstr>Anton</vt:lpstr>
      <vt:lpstr>Verdana</vt:lpstr>
      <vt:lpstr>Wingdings</vt:lpstr>
      <vt:lpstr>Calibri</vt:lpstr>
      <vt:lpstr>Roboto Condensed</vt:lpstr>
      <vt:lpstr>Tahoma</vt:lpstr>
      <vt:lpstr>Cambria Math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TTI SEMINAR ORIENTATION PPT</dc:title>
  <dc:creator>Rocky Javier</dc:creator>
  <cp:lastModifiedBy>Rocky Javier</cp:lastModifiedBy>
  <cp:revision>272</cp:revision>
  <dcterms:created xsi:type="dcterms:W3CDTF">2006-08-16T00:00:00Z</dcterms:created>
  <dcterms:modified xsi:type="dcterms:W3CDTF">2024-12-08T10:09:26Z</dcterms:modified>
  <dc:identifier>DAF23XyLbx4</dc:identifier>
</cp:coreProperties>
</file>